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3"/>
  </p:notesMasterIdLst>
  <p:handoutMasterIdLst>
    <p:handoutMasterId r:id="rId64"/>
  </p:handoutMasterIdLst>
  <p:sldIdLst>
    <p:sldId id="256" r:id="rId2"/>
    <p:sldId id="305" r:id="rId3"/>
    <p:sldId id="271" r:id="rId4"/>
    <p:sldId id="313" r:id="rId5"/>
    <p:sldId id="312" r:id="rId6"/>
    <p:sldId id="293" r:id="rId7"/>
    <p:sldId id="308" r:id="rId8"/>
    <p:sldId id="300" r:id="rId9"/>
    <p:sldId id="315" r:id="rId10"/>
    <p:sldId id="318" r:id="rId11"/>
    <p:sldId id="294" r:id="rId12"/>
    <p:sldId id="327" r:id="rId13"/>
    <p:sldId id="304" r:id="rId14"/>
    <p:sldId id="285" r:id="rId15"/>
    <p:sldId id="295" r:id="rId16"/>
    <p:sldId id="314" r:id="rId17"/>
    <p:sldId id="319" r:id="rId18"/>
    <p:sldId id="325" r:id="rId19"/>
    <p:sldId id="297" r:id="rId20"/>
    <p:sldId id="296" r:id="rId21"/>
    <p:sldId id="307" r:id="rId22"/>
    <p:sldId id="267" r:id="rId23"/>
    <p:sldId id="316" r:id="rId24"/>
    <p:sldId id="302" r:id="rId25"/>
    <p:sldId id="291" r:id="rId26"/>
    <p:sldId id="292" r:id="rId27"/>
    <p:sldId id="310" r:id="rId28"/>
    <p:sldId id="257" r:id="rId29"/>
    <p:sldId id="322" r:id="rId30"/>
    <p:sldId id="317" r:id="rId31"/>
    <p:sldId id="299" r:id="rId32"/>
    <p:sldId id="272" r:id="rId33"/>
    <p:sldId id="277" r:id="rId34"/>
    <p:sldId id="264" r:id="rId35"/>
    <p:sldId id="275" r:id="rId36"/>
    <p:sldId id="265" r:id="rId37"/>
    <p:sldId id="288" r:id="rId38"/>
    <p:sldId id="269" r:id="rId39"/>
    <p:sldId id="306" r:id="rId40"/>
    <p:sldId id="303" r:id="rId41"/>
    <p:sldId id="270" r:id="rId42"/>
    <p:sldId id="286" r:id="rId43"/>
    <p:sldId id="321" r:id="rId44"/>
    <p:sldId id="323" r:id="rId45"/>
    <p:sldId id="328" r:id="rId46"/>
    <p:sldId id="287" r:id="rId47"/>
    <p:sldId id="278" r:id="rId48"/>
    <p:sldId id="279" r:id="rId49"/>
    <p:sldId id="282" r:id="rId50"/>
    <p:sldId id="284" r:id="rId51"/>
    <p:sldId id="280" r:id="rId52"/>
    <p:sldId id="281" r:id="rId53"/>
    <p:sldId id="283" r:id="rId54"/>
    <p:sldId id="259" r:id="rId55"/>
    <p:sldId id="301" r:id="rId56"/>
    <p:sldId id="268" r:id="rId57"/>
    <p:sldId id="298" r:id="rId58"/>
    <p:sldId id="263" r:id="rId59"/>
    <p:sldId id="326" r:id="rId60"/>
    <p:sldId id="320" r:id="rId61"/>
    <p:sldId id="274" r:id="rId6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682BCE"/>
    <a:srgbClr val="FFCCFF"/>
    <a:srgbClr val="FF0066"/>
    <a:srgbClr val="99CCFF"/>
    <a:srgbClr val="FFCC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1" d="100"/>
          <a:sy n="61" d="100"/>
        </p:scale>
        <p:origin x="1020" y="60"/>
      </p:cViewPr>
      <p:guideLst>
        <p:guide orient="horz" pos="2160"/>
        <p:guide pos="3840"/>
      </p:guideLst>
    </p:cSldViewPr>
  </p:slideViewPr>
  <p:notesTextViewPr>
    <p:cViewPr>
      <p:scale>
        <a:sx n="1" d="1"/>
        <a:sy n="1" d="1"/>
      </p:scale>
      <p:origin x="0" y="0"/>
    </p:cViewPr>
  </p:notesTextViewPr>
  <p:sorterViewPr>
    <p:cViewPr>
      <p:scale>
        <a:sx n="100" d="100"/>
        <a:sy n="100" d="100"/>
      </p:scale>
      <p:origin x="0" y="-27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53" tIns="48327" rIns="96653" bIns="48327" rtlCol="0"/>
          <a:lstStyle>
            <a:lvl1pPr algn="r">
              <a:defRPr sz="1200"/>
            </a:lvl1pPr>
          </a:lstStyle>
          <a:p>
            <a:fld id="{9CB89DD1-3725-F445-B6CE-EDEB6DED6CC1}" type="datetimeFigureOut">
              <a:rPr lang="en-US" smtClean="0"/>
              <a:t>9/13/2019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53" tIns="48327" rIns="96653" bIns="48327" rtlCol="0" anchor="b"/>
          <a:lstStyle>
            <a:lvl1pPr algn="r">
              <a:defRPr sz="1200"/>
            </a:lvl1pPr>
          </a:lstStyle>
          <a:p>
            <a:fld id="{21A80E24-6105-CB40-848E-967EDB09DBD9}" type="slidenum">
              <a:rPr lang="en-US" smtClean="0"/>
              <a:t>‹#›</a:t>
            </a:fld>
            <a:endParaRPr lang="en-US"/>
          </a:p>
        </p:txBody>
      </p:sp>
    </p:spTree>
    <p:extLst>
      <p:ext uri="{BB962C8B-B14F-4D97-AF65-F5344CB8AC3E}">
        <p14:creationId xmlns:p14="http://schemas.microsoft.com/office/powerpoint/2010/main" val="15926620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DB626CAB-C88E-4943-AD63-CB75E37D2E89}" type="datetimeFigureOut">
              <a:rPr lang="en-US" smtClean="0"/>
              <a:t>9/13/2019</a:t>
            </a:fld>
            <a:endParaRPr lang="en-US"/>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D8E5A021-CBB6-4848-96B2-0B754F1144FC}" type="slidenum">
              <a:rPr lang="en-US" smtClean="0"/>
              <a:t>‹#›</a:t>
            </a:fld>
            <a:endParaRPr lang="en-US"/>
          </a:p>
        </p:txBody>
      </p:sp>
    </p:spTree>
    <p:extLst>
      <p:ext uri="{BB962C8B-B14F-4D97-AF65-F5344CB8AC3E}">
        <p14:creationId xmlns:p14="http://schemas.microsoft.com/office/powerpoint/2010/main" val="36684059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solidFill>
                  <a:srgbClr val="333333"/>
                </a:solidFill>
                <a:effectLst/>
                <a:latin typeface="Georgia" panose="02040502050405020303" pitchFamily="18" charset="0"/>
              </a:rPr>
              <a:t>In this data-intensive universe, data is a critical asset, and data science is the interdisciplinary core that drives new research, education and economy in many diverse areas. Although different definitions and interpretations exist, data science, as a scientific field, develops relevant methodologies, theories, technologies and applications for data, ranging from data capture, creation, representation, storage, search, sharing, privacy, security, modeling, analysis, learning, presentation and visualization, to integration across heterogeneous, interdependent complex resources for real-time decision-making, collaboration, value creation, and decision-support. The field encompasses the larger areas of statistics, data analytics, machine learning, big data management, and other disciplines, including complex systems, communications, social science, decision science, and management science.</a:t>
            </a:r>
            <a:endParaRPr lang="en-US" dirty="0"/>
          </a:p>
        </p:txBody>
      </p:sp>
      <p:sp>
        <p:nvSpPr>
          <p:cNvPr id="4" name="Slide Number Placeholder 3"/>
          <p:cNvSpPr>
            <a:spLocks noGrp="1"/>
          </p:cNvSpPr>
          <p:nvPr>
            <p:ph type="sldNum" sz="quarter" idx="10"/>
          </p:nvPr>
        </p:nvSpPr>
        <p:spPr/>
        <p:txBody>
          <a:bodyPr/>
          <a:lstStyle/>
          <a:p>
            <a:fld id="{D8E5A021-CBB6-4848-96B2-0B754F1144FC}" type="slidenum">
              <a:rPr lang="en-US" smtClean="0"/>
              <a:t>6</a:t>
            </a:fld>
            <a:endParaRPr lang="en-US"/>
          </a:p>
        </p:txBody>
      </p:sp>
    </p:spTree>
    <p:extLst>
      <p:ext uri="{BB962C8B-B14F-4D97-AF65-F5344CB8AC3E}">
        <p14:creationId xmlns:p14="http://schemas.microsoft.com/office/powerpoint/2010/main" val="178531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0FF3F0-E242-47DC-B6D2-0524D3EFC028}" type="datetime1">
              <a:rPr lang="en-MY" smtClean="0"/>
              <a:t>13/9/2019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6358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3ECF1-D26B-4491-86F5-2BE0DC4EA166}" type="datetime1">
              <a:rPr lang="en-MY" smtClean="0"/>
              <a:t>13/9/2019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392627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E77C75-45D3-4B13-AABA-44CA4A0F4B7C}" type="datetime1">
              <a:rPr lang="en-MY" smtClean="0"/>
              <a:t>13/9/2019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3101373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E8638C-34B3-4F37-B85D-0EF5A1AA10C0}" type="datetime1">
              <a:rPr lang="en-MY" smtClean="0"/>
              <a:t>13/9/2019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314339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7FED70-9A36-4609-B0A2-C99288251818}" type="datetime1">
              <a:rPr lang="en-MY" smtClean="0"/>
              <a:t>13/9/2019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1308122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821D70-E31E-4FBE-8A36-02A5985C0DF9}" type="datetime1">
              <a:rPr lang="en-MY" smtClean="0"/>
              <a:t>13/9/2019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2384699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3C0FEC-F3B0-4B5F-8FD0-C59DAE3269B4}" type="datetime1">
              <a:rPr lang="en-MY" smtClean="0"/>
              <a:t>13/9/2019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1834685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F5BDD1-3238-4569-AD09-BD3DECCB89B3}" type="datetime1">
              <a:rPr lang="en-MY" smtClean="0"/>
              <a:t>13/9/2019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142562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15C126-0A99-43D7-925F-287743595D60}" type="datetime1">
              <a:rPr lang="en-MY" smtClean="0"/>
              <a:t>13/9/2019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564618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A57B29-7DB3-4B7E-BD96-CFBBE35416CE}" type="datetime1">
              <a:rPr lang="en-MY" smtClean="0"/>
              <a:t>13/9/2019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3234077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7AB6EC-9D19-4A8D-8346-CADC19DF448A}" type="datetime1">
              <a:rPr lang="en-MY" smtClean="0"/>
              <a:t>13/9/2019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B4AA84-9115-4268-B888-CCED4FC5B8C3}" type="slidenum">
              <a:rPr lang="en-US" smtClean="0"/>
              <a:t>‹#›</a:t>
            </a:fld>
            <a:endParaRPr lang="en-US"/>
          </a:p>
        </p:txBody>
      </p:sp>
    </p:spTree>
    <p:extLst>
      <p:ext uri="{BB962C8B-B14F-4D97-AF65-F5344CB8AC3E}">
        <p14:creationId xmlns:p14="http://schemas.microsoft.com/office/powerpoint/2010/main" val="2065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20508-2075-4C5A-8DA8-27FA02F1844B}" type="datetime1">
              <a:rPr lang="en-MY" smtClean="0"/>
              <a:t>13/9/2019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B4AA84-9115-4268-B888-CCED4FC5B8C3}" type="slidenum">
              <a:rPr lang="en-US" smtClean="0"/>
              <a:t>‹#›</a:t>
            </a:fld>
            <a:endParaRPr lang="en-US"/>
          </a:p>
        </p:txBody>
      </p:sp>
    </p:spTree>
    <p:extLst>
      <p:ext uri="{BB962C8B-B14F-4D97-AF65-F5344CB8AC3E}">
        <p14:creationId xmlns:p14="http://schemas.microsoft.com/office/powerpoint/2010/main" val="1528736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www.youtube.com/watch?v=UuAJMzpoq5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blog.irvingwb.com/blog/2013/05/data-science-and-complex-systems.html" TargetMode="External"/><Relationship Id="rId2" Type="http://schemas.openxmlformats.org/officeDocument/2006/relationships/hyperlink" Target="http://en.wikipedia.org/wiki/Data_analysi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online.liebertpub.com/doi/pdfplus/10.1089/big.2013.1508"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priceonomics.com/companies-collect-a-lot-of-data-but-how-much-d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simplilearn.com/why-and-how-data-science-matters-to-business-article"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youtube.com/watch?v=3_1reLdh5xw"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QsP5WGv0aQc" TargetMode="External"/><Relationship Id="rId2" Type="http://schemas.openxmlformats.org/officeDocument/2006/relationships/hyperlink" Target="https://www.youtube.com/watch?v=EMHP-q4GEDc"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www.youtube.com/watch?v=3MRHcYtZjFY" TargetMode="External"/><Relationship Id="rId4" Type="http://schemas.openxmlformats.org/officeDocument/2006/relationships/hyperlink" Target="https://www.youtube.com/watch?v=hDQ8ggroeE4"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forbes.com/sites/gilpress/2013/05/28/a-very-short-history-of-data-science/#2fe9538a69fd" TargetMode="External"/><Relationship Id="rId1" Type="http://schemas.openxmlformats.org/officeDocument/2006/relationships/slideLayout" Target="../slideLayouts/slideLayout2.xml"/><Relationship Id="rId4" Type="http://schemas.openxmlformats.org/officeDocument/2006/relationships/hyperlink" Target="http://www.datascienceassn.org/code-of-conduct.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jtleek/dataanalysis/blob/master/week1/007typesOfQuestions/index.md" TargetMode="External"/><Relationship Id="rId2" Type="http://schemas.openxmlformats.org/officeDocument/2006/relationships/hyperlink" Target="https://rpubs.com/Salimah/143370" TargetMode="External"/><Relationship Id="rId1" Type="http://schemas.openxmlformats.org/officeDocument/2006/relationships/slideLayout" Target="../slideLayouts/slideLayout2.xml"/><Relationship Id="rId4" Type="http://schemas.openxmlformats.org/officeDocument/2006/relationships/hyperlink" Target="https://salimahm.shinyapps.io/DatasetExplor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analyticsvidhya.com/blog/2015/09/applications-data-scienc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www.edureka.co/blog/what-is-data-science/"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hyperlink" Target="http://www.jds-online.com/" TargetMode="External"/><Relationship Id="rId13" Type="http://schemas.openxmlformats.org/officeDocument/2006/relationships/image" Target="../media/image76.png"/><Relationship Id="rId3" Type="http://schemas.openxmlformats.org/officeDocument/2006/relationships/hyperlink" Target="https://www.coursera.org/specializations/jhu-data-science" TargetMode="External"/><Relationship Id="rId7" Type="http://schemas.openxmlformats.org/officeDocument/2006/relationships/hyperlink" Target="https://www.jstage.jst.go.jp/browse/dsj" TargetMode="External"/><Relationship Id="rId12" Type="http://schemas.openxmlformats.org/officeDocument/2006/relationships/image" Target="../media/image75.png"/><Relationship Id="rId2" Type="http://schemas.openxmlformats.org/officeDocument/2006/relationships/hyperlink" Target="http://datasciencemasters.org/" TargetMode="Externa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hyperlink" Target="http://www.epjdatascience.com/" TargetMode="External"/><Relationship Id="rId11" Type="http://schemas.openxmlformats.org/officeDocument/2006/relationships/hyperlink" Target="http://www.gigasciencejournal.com/" TargetMode="External"/><Relationship Id="rId5" Type="http://schemas.openxmlformats.org/officeDocument/2006/relationships/hyperlink" Target="http://www.datascienceassn.org" TargetMode="External"/><Relationship Id="rId15" Type="http://schemas.openxmlformats.org/officeDocument/2006/relationships/image" Target="../media/image78.png"/><Relationship Id="rId10" Type="http://schemas.openxmlformats.org/officeDocument/2006/relationships/hyperlink" Target="http://www.jdsruc.org/" TargetMode="External"/><Relationship Id="rId4" Type="http://schemas.openxmlformats.org/officeDocument/2006/relationships/hyperlink" Target="bigdatauniversity.com" TargetMode="External"/><Relationship Id="rId9" Type="http://schemas.openxmlformats.org/officeDocument/2006/relationships/hyperlink" Target="http://www.liebertpub.com/big" TargetMode="External"/><Relationship Id="rId1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rjmetrics.com/resources/reports/the-state-of-data-science/"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slideLayout" Target="../slideLayouts/slideLayout2.xml"/><Relationship Id="rId1" Type="http://schemas.openxmlformats.org/officeDocument/2006/relationships/video" Target="https://www.youtube.com/embed/ph439t-kTIE" TargetMode="External"/><Relationship Id="rId5" Type="http://schemas.openxmlformats.org/officeDocument/2006/relationships/hyperlink" Target="https://www.youtube.com/watch?v=ph439t-kTIE" TargetMode="Externa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hyperlink" Target="http://www2.isye.gatech.edu/~jeffwu/presentations/datascience.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0829" y="168813"/>
            <a:ext cx="3425938" cy="923330"/>
          </a:xfrm>
          <a:prstGeom prst="rect">
            <a:avLst/>
          </a:prstGeom>
        </p:spPr>
        <p:txBody>
          <a:bodyPr wrap="none">
            <a:spAutoFit/>
          </a:bodyPr>
          <a:lstStyle/>
          <a:p>
            <a:pPr lvl="0" algn="ctr" defTabSz="1218987"/>
            <a:r>
              <a:rPr lang="en-US" sz="5400" b="1" dirty="0" smtClean="0">
                <a:ln w="12700">
                  <a:solidFill>
                    <a:srgbClr val="F8F8F8">
                      <a:lumMod val="75000"/>
                    </a:srgbClr>
                  </a:solidFill>
                  <a:prstDash val="solid"/>
                </a:ln>
                <a:solidFill>
                  <a:srgbClr val="002060"/>
                </a:solidFill>
                <a:effectLst>
                  <a:outerShdw dist="38100" dir="2640000" algn="bl" rotWithShape="0">
                    <a:srgbClr val="F8F8F8">
                      <a:lumMod val="75000"/>
                    </a:srgbClr>
                  </a:outerShdw>
                </a:effectLst>
                <a:latin typeface="Century Gothic" panose="020B0502020202020204"/>
              </a:rPr>
              <a:t>WQD7001</a:t>
            </a:r>
            <a:endParaRPr lang="en-US" sz="5400" b="1" dirty="0">
              <a:ln w="12700">
                <a:solidFill>
                  <a:srgbClr val="F8F8F8">
                    <a:lumMod val="75000"/>
                  </a:srgbClr>
                </a:solidFill>
                <a:prstDash val="solid"/>
              </a:ln>
              <a:solidFill>
                <a:srgbClr val="002060"/>
              </a:solidFill>
              <a:effectLst>
                <a:outerShdw dist="38100" dir="2640000" algn="bl" rotWithShape="0">
                  <a:srgbClr val="F8F8F8">
                    <a:lumMod val="75000"/>
                  </a:srgbClr>
                </a:outerShdw>
              </a:effectLst>
              <a:latin typeface="Century Gothic" panose="020B0502020202020204"/>
            </a:endParaRPr>
          </a:p>
        </p:txBody>
      </p:sp>
      <p:sp>
        <p:nvSpPr>
          <p:cNvPr id="8" name="Rectangle 7"/>
          <p:cNvSpPr/>
          <p:nvPr/>
        </p:nvSpPr>
        <p:spPr>
          <a:xfrm>
            <a:off x="2243714" y="986107"/>
            <a:ext cx="7770076" cy="76944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0" u="none" strike="noStrike" kern="0" spc="0" normalizeH="0" noProof="0" dirty="0" smtClean="0">
                <a:ln>
                  <a:noFill/>
                </a:ln>
                <a:solidFill>
                  <a:srgbClr val="990033"/>
                </a:solidFill>
                <a:effectLst/>
                <a:uLnTx/>
                <a:uFillTx/>
                <a:latin typeface="Century Gothic" panose="020B0502020202020204"/>
                <a:ea typeface="+mj-ea"/>
                <a:cs typeface="+mj-cs"/>
              </a:rPr>
              <a:t>Data Science </a:t>
            </a:r>
            <a:r>
              <a:rPr kumimoji="0" lang="en-US" sz="4400" b="1" i="0" u="none" strike="noStrike" kern="0" cap="all" spc="0" normalizeH="0" baseline="0" noProof="0" dirty="0" smtClean="0">
                <a:ln>
                  <a:noFill/>
                </a:ln>
                <a:solidFill>
                  <a:srgbClr val="990033"/>
                </a:solidFill>
                <a:effectLst/>
                <a:uLnTx/>
                <a:uFillTx/>
                <a:latin typeface="Century Gothic" panose="020B0502020202020204"/>
                <a:ea typeface="+mj-ea"/>
                <a:cs typeface="+mj-cs"/>
              </a:rPr>
              <a:t>: A</a:t>
            </a:r>
            <a:r>
              <a:rPr kumimoji="0" lang="en-US" sz="4400" b="1" i="0" u="none" strike="noStrike" kern="0" spc="0" normalizeH="0" noProof="0" dirty="0" smtClean="0">
                <a:ln>
                  <a:noFill/>
                </a:ln>
                <a:solidFill>
                  <a:srgbClr val="990033"/>
                </a:solidFill>
                <a:effectLst/>
                <a:uLnTx/>
                <a:uFillTx/>
                <a:latin typeface="Century Gothic" panose="020B0502020202020204"/>
                <a:ea typeface="+mj-ea"/>
                <a:cs typeface="+mj-cs"/>
              </a:rPr>
              <a:t>n Overview</a:t>
            </a:r>
            <a:endParaRPr kumimoji="0" lang="en-US" sz="1800" b="0" i="0" u="none" strike="noStrike" kern="0" cap="none" spc="0" normalizeH="0" baseline="0" noProof="0" dirty="0" smtClean="0">
              <a:ln>
                <a:noFill/>
              </a:ln>
              <a:solidFill>
                <a:srgbClr val="990033"/>
              </a:solidFill>
              <a:effectLst/>
              <a:uLnTx/>
              <a:uFillTx/>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81165" y="1755548"/>
            <a:ext cx="6895174" cy="4149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37142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10</a:t>
            </a:fld>
            <a:endParaRPr lang="en-US"/>
          </a:p>
        </p:txBody>
      </p:sp>
      <p:sp>
        <p:nvSpPr>
          <p:cNvPr id="3" name="Rectangle 2"/>
          <p:cNvSpPr/>
          <p:nvPr/>
        </p:nvSpPr>
        <p:spPr>
          <a:xfrm>
            <a:off x="1098494" y="3060280"/>
            <a:ext cx="9837683" cy="2246769"/>
          </a:xfrm>
          <a:prstGeom prst="rect">
            <a:avLst/>
          </a:prstGeom>
          <a:solidFill>
            <a:schemeClr val="accent4">
              <a:lumMod val="20000"/>
              <a:lumOff val="80000"/>
            </a:schemeClr>
          </a:solidFill>
        </p:spPr>
        <p:txBody>
          <a:bodyPr wrap="square">
            <a:spAutoFit/>
          </a:bodyPr>
          <a:lstStyle/>
          <a:p>
            <a:pPr algn="just"/>
            <a:r>
              <a:rPr lang="en-US" sz="2800" dirty="0" smtClean="0"/>
              <a:t>In </a:t>
            </a:r>
            <a:r>
              <a:rPr lang="en-US" sz="2800" dirty="0"/>
              <a:t>2008, </a:t>
            </a:r>
            <a:r>
              <a:rPr lang="en-US" sz="2800" b="1" dirty="0" err="1"/>
              <a:t>Dr</a:t>
            </a:r>
            <a:r>
              <a:rPr lang="en-US" sz="2800" b="1" dirty="0"/>
              <a:t> DJ </a:t>
            </a:r>
            <a:r>
              <a:rPr lang="en-US" sz="2800" b="1" dirty="0" err="1"/>
              <a:t>Patil</a:t>
            </a:r>
            <a:r>
              <a:rPr lang="en-US" sz="2800" b="1" dirty="0"/>
              <a:t> </a:t>
            </a:r>
            <a:r>
              <a:rPr lang="en-US" sz="2800" dirty="0"/>
              <a:t>and </a:t>
            </a:r>
            <a:r>
              <a:rPr lang="en-US" sz="2800" b="1" dirty="0"/>
              <a:t>Jeff </a:t>
            </a:r>
            <a:r>
              <a:rPr lang="en-US" sz="2800" b="1" dirty="0" err="1"/>
              <a:t>Hammerbacher</a:t>
            </a:r>
            <a:r>
              <a:rPr lang="en-US" sz="2800" dirty="0"/>
              <a:t>, heads of analytics and data at LinkedIn and Facebook respectively, coined the term ‘</a:t>
            </a:r>
            <a:r>
              <a:rPr lang="en-US" sz="2800" b="1" dirty="0"/>
              <a:t>data science</a:t>
            </a:r>
            <a:r>
              <a:rPr lang="en-US" sz="2800" dirty="0"/>
              <a:t>’ to describe the emerging field of study that focused on teasing out the hidden value in the data that was being collected from </a:t>
            </a:r>
            <a:r>
              <a:rPr lang="en-US" sz="2800" b="1" dirty="0"/>
              <a:t>touchpoints</a:t>
            </a:r>
            <a:r>
              <a:rPr lang="en-US" sz="2800" dirty="0"/>
              <a:t> all over the retail and business sectors.</a:t>
            </a:r>
          </a:p>
        </p:txBody>
      </p:sp>
      <p:pic>
        <p:nvPicPr>
          <p:cNvPr id="4" name="Picture 3"/>
          <p:cNvPicPr>
            <a:picLocks noChangeAspect="1"/>
          </p:cNvPicPr>
          <p:nvPr/>
        </p:nvPicPr>
        <p:blipFill rotWithShape="1">
          <a:blip r:embed="rId2"/>
          <a:srcRect l="50577"/>
          <a:stretch/>
        </p:blipFill>
        <p:spPr>
          <a:xfrm>
            <a:off x="3736428" y="121350"/>
            <a:ext cx="1828799" cy="2641155"/>
          </a:xfrm>
          <a:prstGeom prst="rect">
            <a:avLst/>
          </a:prstGeom>
        </p:spPr>
      </p:pic>
      <p:pic>
        <p:nvPicPr>
          <p:cNvPr id="5" name="Picture 4"/>
          <p:cNvPicPr>
            <a:picLocks noChangeAspect="1"/>
          </p:cNvPicPr>
          <p:nvPr/>
        </p:nvPicPr>
        <p:blipFill>
          <a:blip r:embed="rId3"/>
          <a:stretch>
            <a:fillRect/>
          </a:stretch>
        </p:blipFill>
        <p:spPr>
          <a:xfrm>
            <a:off x="5717792" y="488941"/>
            <a:ext cx="1871289" cy="2571339"/>
          </a:xfrm>
          <a:prstGeom prst="rect">
            <a:avLst/>
          </a:prstGeom>
        </p:spPr>
      </p:pic>
      <p:sp>
        <p:nvSpPr>
          <p:cNvPr id="6" name="Rectangle 5"/>
          <p:cNvSpPr/>
          <p:nvPr/>
        </p:nvSpPr>
        <p:spPr>
          <a:xfrm>
            <a:off x="1167423" y="6171684"/>
            <a:ext cx="5076198" cy="369332"/>
          </a:xfrm>
          <a:prstGeom prst="rect">
            <a:avLst/>
          </a:prstGeom>
        </p:spPr>
        <p:txBody>
          <a:bodyPr wrap="none">
            <a:spAutoFit/>
          </a:bodyPr>
          <a:lstStyle/>
          <a:p>
            <a:r>
              <a:rPr lang="en-US" dirty="0">
                <a:hlinkClick r:id="rId4"/>
              </a:rPr>
              <a:t>https://</a:t>
            </a:r>
            <a:r>
              <a:rPr lang="en-US" dirty="0" smtClean="0">
                <a:hlinkClick r:id="rId4"/>
              </a:rPr>
              <a:t>www.youtube.com/watch?v=UuAJMzpoq5E</a:t>
            </a:r>
            <a:r>
              <a:rPr lang="en-US" dirty="0" smtClean="0"/>
              <a:t> </a:t>
            </a:r>
            <a:endParaRPr lang="en-US" dirty="0"/>
          </a:p>
        </p:txBody>
      </p:sp>
      <p:sp>
        <p:nvSpPr>
          <p:cNvPr id="7" name="Rectangle 6"/>
          <p:cNvSpPr/>
          <p:nvPr/>
        </p:nvSpPr>
        <p:spPr>
          <a:xfrm>
            <a:off x="1098494" y="5802352"/>
            <a:ext cx="5491760" cy="369332"/>
          </a:xfrm>
          <a:prstGeom prst="rect">
            <a:avLst/>
          </a:prstGeom>
        </p:spPr>
        <p:txBody>
          <a:bodyPr wrap="none">
            <a:spAutoFit/>
          </a:bodyPr>
          <a:lstStyle/>
          <a:p>
            <a:r>
              <a:rPr lang="en-US" dirty="0"/>
              <a:t>Top data scientist D J </a:t>
            </a:r>
            <a:r>
              <a:rPr lang="en-US" dirty="0" err="1"/>
              <a:t>Patil's</a:t>
            </a:r>
            <a:r>
              <a:rPr lang="en-US" dirty="0"/>
              <a:t> Tips to Build a Career in Data</a:t>
            </a:r>
          </a:p>
        </p:txBody>
      </p:sp>
    </p:spTree>
    <p:extLst>
      <p:ext uri="{BB962C8B-B14F-4D97-AF65-F5344CB8AC3E}">
        <p14:creationId xmlns:p14="http://schemas.microsoft.com/office/powerpoint/2010/main" val="416407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260" y="0"/>
            <a:ext cx="11113477" cy="1325563"/>
          </a:xfrm>
        </p:spPr>
        <p:txBody>
          <a:bodyPr>
            <a:normAutofit/>
          </a:bodyPr>
          <a:lstStyle/>
          <a:p>
            <a:pPr lvl="0" algn="ctr" latinLnBrk="1">
              <a:lnSpc>
                <a:spcPct val="100000"/>
              </a:lnSpc>
              <a:spcBef>
                <a:spcPts val="0"/>
              </a:spcBef>
            </a:pPr>
            <a:r>
              <a:rPr lang="en-US" b="1" dirty="0" smtClean="0">
                <a:solidFill>
                  <a:srgbClr val="C00000"/>
                </a:solidFill>
                <a:ea typeface="+mn-ea"/>
                <a:cs typeface="+mn-cs"/>
              </a:rPr>
              <a:t>Q2 - Is it the same as Statistics or Analysis?</a:t>
            </a: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3CB4AA84-9115-4268-B888-CCED4FC5B8C3}" type="slidenum">
              <a:rPr lang="en-US" smtClean="0"/>
              <a:t>11</a:t>
            </a:fld>
            <a:endParaRPr lang="en-US" dirty="0"/>
          </a:p>
        </p:txBody>
      </p:sp>
      <p:sp>
        <p:nvSpPr>
          <p:cNvPr id="5" name="Rectangle 4"/>
          <p:cNvSpPr/>
          <p:nvPr/>
        </p:nvSpPr>
        <p:spPr>
          <a:xfrm>
            <a:off x="513469" y="1297290"/>
            <a:ext cx="11390142" cy="1107996"/>
          </a:xfrm>
          <a:prstGeom prst="rect">
            <a:avLst/>
          </a:prstGeom>
        </p:spPr>
        <p:txBody>
          <a:bodyPr wrap="square">
            <a:spAutoFit/>
          </a:bodyPr>
          <a:lstStyle/>
          <a:p>
            <a:pPr lvl="0"/>
            <a:r>
              <a:rPr lang="en-US" sz="2200" dirty="0">
                <a:latin typeface="+mj-lt"/>
              </a:rPr>
              <a:t>“I think data-scientist is a sexed up term for a statistician</a:t>
            </a:r>
            <a:r>
              <a:rPr lang="en-US" sz="2200" b="1" dirty="0" smtClean="0">
                <a:latin typeface="+mj-lt"/>
              </a:rPr>
              <a:t>.... Statistics</a:t>
            </a:r>
            <a:r>
              <a:rPr lang="en-US" sz="2200" dirty="0" smtClean="0">
                <a:latin typeface="+mj-lt"/>
              </a:rPr>
              <a:t> </a:t>
            </a:r>
            <a:r>
              <a:rPr lang="en-US" sz="2200" dirty="0">
                <a:latin typeface="+mj-lt"/>
              </a:rPr>
              <a:t>is a branch of science. Data scientist is slightly redundant in some way and people shouldn’t berate the term statistician.”</a:t>
            </a:r>
          </a:p>
          <a:p>
            <a:pPr lvl="0" algn="r"/>
            <a:r>
              <a:rPr lang="en-US" sz="2200" b="1" dirty="0">
                <a:solidFill>
                  <a:srgbClr val="682BCE"/>
                </a:solidFill>
                <a:latin typeface="+mj-lt"/>
              </a:rPr>
              <a:t>Nate Silver, Statistician</a:t>
            </a:r>
          </a:p>
        </p:txBody>
      </p:sp>
      <p:sp>
        <p:nvSpPr>
          <p:cNvPr id="6" name="Rectangle 5"/>
          <p:cNvSpPr/>
          <p:nvPr/>
        </p:nvSpPr>
        <p:spPr>
          <a:xfrm>
            <a:off x="513469" y="2622853"/>
            <a:ext cx="11390142" cy="3447098"/>
          </a:xfrm>
          <a:prstGeom prst="rect">
            <a:avLst/>
          </a:prstGeom>
        </p:spPr>
        <p:txBody>
          <a:bodyPr wrap="square">
            <a:spAutoFit/>
          </a:bodyPr>
          <a:lstStyle/>
          <a:p>
            <a:pPr lvl="0"/>
            <a:r>
              <a:rPr lang="en-US" sz="2200" b="1" u="sng" dirty="0" smtClean="0">
                <a:solidFill>
                  <a:srgbClr val="33BEC3"/>
                </a:solidFill>
                <a:hlinkClick r:id="rId2"/>
              </a:rPr>
              <a:t>Analyzing </a:t>
            </a:r>
            <a:r>
              <a:rPr lang="en-US" sz="2200" b="1" u="sng" dirty="0">
                <a:solidFill>
                  <a:srgbClr val="33BEC3"/>
                </a:solidFill>
                <a:hlinkClick r:id="rId2"/>
              </a:rPr>
              <a:t>data</a:t>
            </a:r>
            <a:r>
              <a:rPr lang="en-US" sz="2200" dirty="0">
                <a:solidFill>
                  <a:srgbClr val="414141"/>
                </a:solidFill>
              </a:rPr>
              <a:t> is something people have been doing with statistics and related methods for a </a:t>
            </a:r>
            <a:r>
              <a:rPr lang="en-US" sz="2200" dirty="0" smtClean="0">
                <a:solidFill>
                  <a:srgbClr val="414141"/>
                </a:solidFill>
              </a:rPr>
              <a:t>while.</a:t>
            </a:r>
            <a:endParaRPr lang="en-US" sz="2200" dirty="0">
              <a:solidFill>
                <a:srgbClr val="414141"/>
              </a:solidFill>
            </a:endParaRPr>
          </a:p>
          <a:p>
            <a:pPr lvl="0"/>
            <a:endParaRPr lang="en-US" sz="2200" dirty="0">
              <a:solidFill>
                <a:srgbClr val="414141"/>
              </a:solidFill>
            </a:endParaRPr>
          </a:p>
          <a:p>
            <a:pPr lvl="0"/>
            <a:r>
              <a:rPr lang="en-US" sz="2200" b="1" dirty="0" smtClean="0">
                <a:solidFill>
                  <a:srgbClr val="414141"/>
                </a:solidFill>
              </a:rPr>
              <a:t>It’s </a:t>
            </a:r>
            <a:r>
              <a:rPr lang="en-US" sz="2200" b="1" dirty="0">
                <a:solidFill>
                  <a:srgbClr val="414141"/>
                </a:solidFill>
              </a:rPr>
              <a:t>all about the difference between </a:t>
            </a:r>
            <a:r>
              <a:rPr lang="en-US" sz="2200" b="1" u="sng" dirty="0">
                <a:solidFill>
                  <a:srgbClr val="414141"/>
                </a:solidFill>
              </a:rPr>
              <a:t>explaining</a:t>
            </a:r>
            <a:r>
              <a:rPr lang="en-US" sz="2200" b="1" dirty="0">
                <a:solidFill>
                  <a:srgbClr val="414141"/>
                </a:solidFill>
              </a:rPr>
              <a:t> and </a:t>
            </a:r>
            <a:r>
              <a:rPr lang="en-US" sz="2200" b="1" u="sng" dirty="0">
                <a:solidFill>
                  <a:srgbClr val="414141"/>
                </a:solidFill>
              </a:rPr>
              <a:t>predicting</a:t>
            </a:r>
            <a:r>
              <a:rPr lang="en-US" sz="2200" dirty="0">
                <a:solidFill>
                  <a:srgbClr val="414141"/>
                </a:solidFill>
              </a:rPr>
              <a:t>.  </a:t>
            </a:r>
            <a:endParaRPr lang="en-US" sz="2200" dirty="0" smtClean="0">
              <a:solidFill>
                <a:srgbClr val="414141"/>
              </a:solidFill>
            </a:endParaRPr>
          </a:p>
          <a:p>
            <a:pPr lvl="0"/>
            <a:r>
              <a:rPr lang="en-US" sz="2200" b="1" dirty="0" smtClean="0">
                <a:solidFill>
                  <a:srgbClr val="414141"/>
                </a:solidFill>
              </a:rPr>
              <a:t>Data </a:t>
            </a:r>
            <a:r>
              <a:rPr lang="en-US" sz="2200" b="1" dirty="0">
                <a:solidFill>
                  <a:srgbClr val="414141"/>
                </a:solidFill>
              </a:rPr>
              <a:t>analysis </a:t>
            </a:r>
            <a:r>
              <a:rPr lang="en-US" sz="2200" dirty="0">
                <a:solidFill>
                  <a:srgbClr val="414141"/>
                </a:solidFill>
              </a:rPr>
              <a:t>has been </a:t>
            </a:r>
            <a:r>
              <a:rPr lang="en-US" sz="2200" b="1" dirty="0">
                <a:solidFill>
                  <a:srgbClr val="414141"/>
                </a:solidFill>
                <a:hlinkClick r:id="rId3"/>
              </a:rPr>
              <a:t>generally used</a:t>
            </a:r>
            <a:r>
              <a:rPr lang="en-US" sz="2200" dirty="0">
                <a:solidFill>
                  <a:srgbClr val="414141"/>
                </a:solidFill>
              </a:rPr>
              <a:t> as a way of explaining some phenomenon by extracting interesting patterns from individual data sets with well-formulated queries.  </a:t>
            </a:r>
            <a:endParaRPr lang="en-US" sz="2200" dirty="0" smtClean="0">
              <a:solidFill>
                <a:srgbClr val="414141"/>
              </a:solidFill>
            </a:endParaRPr>
          </a:p>
          <a:p>
            <a:pPr lvl="0"/>
            <a:r>
              <a:rPr lang="en-US" sz="2200" b="1" dirty="0" smtClean="0">
                <a:solidFill>
                  <a:srgbClr val="414141"/>
                </a:solidFill>
              </a:rPr>
              <a:t>Data </a:t>
            </a:r>
            <a:r>
              <a:rPr lang="en-US" sz="2200" b="1" dirty="0">
                <a:solidFill>
                  <a:srgbClr val="414141"/>
                </a:solidFill>
              </a:rPr>
              <a:t>science</a:t>
            </a:r>
            <a:r>
              <a:rPr lang="en-US" sz="2200" dirty="0">
                <a:solidFill>
                  <a:srgbClr val="414141"/>
                </a:solidFill>
              </a:rPr>
              <a:t>, on the other hand, aims to discover and extract actionable knowledge from the data, that is, knowledge that can be used to make decisions and predictions, not just to explain what’s going on.</a:t>
            </a:r>
          </a:p>
          <a:p>
            <a:pPr lvl="0"/>
            <a:endParaRPr lang="en-US" sz="2000" dirty="0">
              <a:solidFill>
                <a:prstClr val="black"/>
              </a:solidFill>
            </a:endParaRPr>
          </a:p>
        </p:txBody>
      </p:sp>
    </p:spTree>
    <p:extLst>
      <p:ext uri="{BB962C8B-B14F-4D97-AF65-F5344CB8AC3E}">
        <p14:creationId xmlns:p14="http://schemas.microsoft.com/office/powerpoint/2010/main" val="1999116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7088"/>
            <a:ext cx="10515600" cy="4351338"/>
          </a:xfrm>
          <a:solidFill>
            <a:schemeClr val="accent6">
              <a:lumMod val="20000"/>
              <a:lumOff val="80000"/>
            </a:schemeClr>
          </a:solidFill>
        </p:spPr>
        <p:txBody>
          <a:bodyPr>
            <a:normAutofit fontScale="92500"/>
          </a:bodyPr>
          <a:lstStyle/>
          <a:p>
            <a:pPr algn="just"/>
            <a:r>
              <a:rPr lang="en-US" b="1" dirty="0"/>
              <a:t>Statistical analysis </a:t>
            </a:r>
            <a:r>
              <a:rPr lang="en-US" dirty="0"/>
              <a:t>is used in order to gain an understanding of a larger population by </a:t>
            </a:r>
            <a:r>
              <a:rPr lang="en-US" dirty="0" smtClean="0"/>
              <a:t>analyzing </a:t>
            </a:r>
            <a:r>
              <a:rPr lang="en-US" dirty="0"/>
              <a:t>the information of a sample. Statistical analysis allows inferences to be drawn about target markets, consumer cohorts and the general population by expanding findings appropriately to predict the </a:t>
            </a:r>
            <a:r>
              <a:rPr lang="en-US" dirty="0" smtClean="0"/>
              <a:t>behavior </a:t>
            </a:r>
            <a:r>
              <a:rPr lang="en-US" dirty="0"/>
              <a:t>and characteristics of the many based on the few.</a:t>
            </a:r>
          </a:p>
          <a:p>
            <a:pPr algn="just"/>
            <a:endParaRPr lang="en-US" dirty="0"/>
          </a:p>
          <a:p>
            <a:pPr algn="just"/>
            <a:r>
              <a:rPr lang="en-US" b="1" dirty="0"/>
              <a:t>Data analysis </a:t>
            </a:r>
            <a:r>
              <a:rPr lang="en-US" dirty="0"/>
              <a:t>is the process of inspecting, presenting and reporting data in a way that is useful to non-technical people. Because data is next to useless if it can’t be understood by the decision-makers who need to use it, data analysts act as translators between the numbers and figures and the people who need to know about them.</a:t>
            </a:r>
          </a:p>
        </p:txBody>
      </p:sp>
      <p:sp>
        <p:nvSpPr>
          <p:cNvPr id="4" name="Slide Number Placeholder 3"/>
          <p:cNvSpPr>
            <a:spLocks noGrp="1"/>
          </p:cNvSpPr>
          <p:nvPr>
            <p:ph type="sldNum" sz="quarter" idx="12"/>
          </p:nvPr>
        </p:nvSpPr>
        <p:spPr/>
        <p:txBody>
          <a:bodyPr/>
          <a:lstStyle/>
          <a:p>
            <a:fld id="{3CB4AA84-9115-4268-B888-CCED4FC5B8C3}" type="slidenum">
              <a:rPr lang="en-US" smtClean="0"/>
              <a:t>12</a:t>
            </a:fld>
            <a:endParaRPr lang="en-US"/>
          </a:p>
        </p:txBody>
      </p:sp>
      <p:sp>
        <p:nvSpPr>
          <p:cNvPr id="5" name="Rectangle 4"/>
          <p:cNvSpPr/>
          <p:nvPr/>
        </p:nvSpPr>
        <p:spPr>
          <a:xfrm>
            <a:off x="3615559" y="5262432"/>
            <a:ext cx="6096000" cy="936667"/>
          </a:xfrm>
          <a:prstGeom prst="rect">
            <a:avLst/>
          </a:prstGeom>
        </p:spPr>
        <p:txBody>
          <a:bodyPr>
            <a:spAutoFit/>
          </a:bodyPr>
          <a:lstStyle/>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2400" dirty="0">
                <a:solidFill>
                  <a:srgbClr val="002060"/>
                </a:solidFill>
              </a:rPr>
              <a:t>Statistics is part of Data Science.</a:t>
            </a:r>
          </a:p>
          <a:p>
            <a:pPr marL="91440" lvl="0" indent="-91440">
              <a:lnSpc>
                <a:spcPct val="90000"/>
              </a:lnSpc>
              <a:spcBef>
                <a:spcPts val="1200"/>
              </a:spcBef>
              <a:spcAft>
                <a:spcPts val="200"/>
              </a:spcAft>
              <a:buClr>
                <a:srgbClr val="1CADE4"/>
              </a:buClr>
              <a:buSzPct val="100000"/>
              <a:buFont typeface="Tw Cen MT" panose="020B0602020104020603" pitchFamily="34" charset="0"/>
              <a:buChar char=" "/>
            </a:pPr>
            <a:r>
              <a:rPr lang="en-US" sz="2400" dirty="0">
                <a:solidFill>
                  <a:srgbClr val="002060"/>
                </a:solidFill>
              </a:rPr>
              <a:t>Analysis is part of Data Science.</a:t>
            </a:r>
          </a:p>
        </p:txBody>
      </p:sp>
    </p:spTree>
    <p:extLst>
      <p:ext uri="{BB962C8B-B14F-4D97-AF65-F5344CB8AC3E}">
        <p14:creationId xmlns:p14="http://schemas.microsoft.com/office/powerpoint/2010/main" val="3482680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13</a:t>
            </a:fld>
            <a:endParaRPr lang="en-US"/>
          </a:p>
        </p:txBody>
      </p:sp>
      <p:pic>
        <p:nvPicPr>
          <p:cNvPr id="5" name="Picture 4"/>
          <p:cNvPicPr>
            <a:picLocks noChangeAspect="1"/>
          </p:cNvPicPr>
          <p:nvPr/>
        </p:nvPicPr>
        <p:blipFill>
          <a:blip r:embed="rId2"/>
          <a:stretch>
            <a:fillRect/>
          </a:stretch>
        </p:blipFill>
        <p:spPr>
          <a:xfrm>
            <a:off x="3440242" y="747095"/>
            <a:ext cx="5558507" cy="6110905"/>
          </a:xfrm>
          <a:prstGeom prst="rect">
            <a:avLst/>
          </a:prstGeom>
        </p:spPr>
      </p:pic>
      <p:sp>
        <p:nvSpPr>
          <p:cNvPr id="2" name="TextBox 1"/>
          <p:cNvSpPr txBox="1"/>
          <p:nvPr/>
        </p:nvSpPr>
        <p:spPr>
          <a:xfrm>
            <a:off x="993227" y="0"/>
            <a:ext cx="11335407" cy="769441"/>
          </a:xfrm>
          <a:prstGeom prst="rect">
            <a:avLst/>
          </a:prstGeom>
          <a:noFill/>
        </p:spPr>
        <p:txBody>
          <a:bodyPr wrap="square" rtlCol="0">
            <a:spAutoFit/>
          </a:bodyPr>
          <a:lstStyle/>
          <a:p>
            <a:r>
              <a:rPr lang="en-US" sz="4400" b="1" dirty="0" smtClean="0">
                <a:solidFill>
                  <a:srgbClr val="C00000"/>
                </a:solidFill>
                <a:latin typeface="+mj-lt"/>
              </a:rPr>
              <a:t>Q3 - </a:t>
            </a:r>
            <a:r>
              <a:rPr lang="en-US" sz="4400" b="1" dirty="0">
                <a:solidFill>
                  <a:srgbClr val="C00000"/>
                </a:solidFill>
                <a:latin typeface="+mj-lt"/>
              </a:rPr>
              <a:t>Do you need big data to do Data Science</a:t>
            </a:r>
            <a:r>
              <a:rPr lang="en-US" sz="4400" b="1" dirty="0" smtClean="0">
                <a:solidFill>
                  <a:srgbClr val="C00000"/>
                </a:solidFill>
                <a:latin typeface="+mj-lt"/>
              </a:rPr>
              <a:t>?</a:t>
            </a:r>
            <a:endParaRPr lang="en-US" sz="4400" b="1" dirty="0">
              <a:solidFill>
                <a:srgbClr val="C00000"/>
              </a:solidFill>
              <a:latin typeface="+mj-lt"/>
            </a:endParaRPr>
          </a:p>
        </p:txBody>
      </p:sp>
    </p:spTree>
    <p:extLst>
      <p:ext uri="{BB962C8B-B14F-4D97-AF65-F5344CB8AC3E}">
        <p14:creationId xmlns:p14="http://schemas.microsoft.com/office/powerpoint/2010/main" val="5671642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1667" y="0"/>
            <a:ext cx="11689261" cy="1325563"/>
          </a:xfrm>
        </p:spPr>
        <p:txBody>
          <a:bodyPr>
            <a:noAutofit/>
          </a:bodyPr>
          <a:lstStyle/>
          <a:p>
            <a:r>
              <a:rPr lang="en-US" b="1" dirty="0" smtClean="0">
                <a:solidFill>
                  <a:srgbClr val="C00000"/>
                </a:solidFill>
              </a:rPr>
              <a:t>Data Science </a:t>
            </a:r>
            <a:r>
              <a:rPr lang="en-US" dirty="0" smtClean="0">
                <a:solidFill>
                  <a:srgbClr val="C00000"/>
                </a:solidFill>
              </a:rPr>
              <a:t>and Its Relationship to</a:t>
            </a:r>
            <a:r>
              <a:rPr lang="en-US" b="1" dirty="0" smtClean="0">
                <a:solidFill>
                  <a:srgbClr val="C00000"/>
                </a:solidFill>
              </a:rPr>
              <a:t> Big Data </a:t>
            </a:r>
            <a:r>
              <a:rPr lang="en-US" dirty="0" smtClean="0">
                <a:solidFill>
                  <a:srgbClr val="C00000"/>
                </a:solidFill>
              </a:rPr>
              <a:t>and </a:t>
            </a:r>
            <a:r>
              <a:rPr lang="en-US" b="1" dirty="0" smtClean="0">
                <a:solidFill>
                  <a:srgbClr val="C00000"/>
                </a:solidFill>
              </a:rPr>
              <a:t>Data-Driven Decision Making</a:t>
            </a: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3CB4AA84-9115-4268-B888-CCED4FC5B8C3}" type="slidenum">
              <a:rPr lang="en-US" smtClean="0"/>
              <a:t>14</a:t>
            </a:fld>
            <a:endParaRPr lang="en-US"/>
          </a:p>
        </p:txBody>
      </p:sp>
      <p:pic>
        <p:nvPicPr>
          <p:cNvPr id="5" name="Picture 4"/>
          <p:cNvPicPr>
            <a:picLocks noChangeAspect="1"/>
          </p:cNvPicPr>
          <p:nvPr/>
        </p:nvPicPr>
        <p:blipFill>
          <a:blip r:embed="rId2"/>
          <a:stretch>
            <a:fillRect/>
          </a:stretch>
        </p:blipFill>
        <p:spPr>
          <a:xfrm>
            <a:off x="1008173" y="1325563"/>
            <a:ext cx="3357765" cy="4671673"/>
          </a:xfrm>
          <a:prstGeom prst="rect">
            <a:avLst/>
          </a:prstGeom>
        </p:spPr>
      </p:pic>
      <p:sp>
        <p:nvSpPr>
          <p:cNvPr id="6" name="Rectangle 5"/>
          <p:cNvSpPr/>
          <p:nvPr/>
        </p:nvSpPr>
        <p:spPr>
          <a:xfrm>
            <a:off x="296214" y="6409144"/>
            <a:ext cx="6096000" cy="523220"/>
          </a:xfrm>
          <a:prstGeom prst="rect">
            <a:avLst/>
          </a:prstGeom>
        </p:spPr>
        <p:txBody>
          <a:bodyPr>
            <a:spAutoFit/>
          </a:bodyPr>
          <a:lstStyle/>
          <a:p>
            <a:r>
              <a:rPr lang="en-US" sz="1400" dirty="0">
                <a:hlinkClick r:id="rId3"/>
              </a:rPr>
              <a:t>http://</a:t>
            </a:r>
            <a:r>
              <a:rPr lang="en-US" sz="1400" dirty="0" smtClean="0">
                <a:hlinkClick r:id="rId3"/>
              </a:rPr>
              <a:t>online.liebertpub.com/doi/pdfplus/10.1089/big.2013.1508</a:t>
            </a:r>
            <a:endParaRPr lang="en-US" sz="1400" dirty="0" smtClean="0"/>
          </a:p>
          <a:p>
            <a:endParaRPr lang="en-US" sz="1400" dirty="0"/>
          </a:p>
        </p:txBody>
      </p:sp>
      <p:sp>
        <p:nvSpPr>
          <p:cNvPr id="7" name="Rectangle 6"/>
          <p:cNvSpPr/>
          <p:nvPr/>
        </p:nvSpPr>
        <p:spPr>
          <a:xfrm>
            <a:off x="0" y="6018524"/>
            <a:ext cx="5731099" cy="369332"/>
          </a:xfrm>
          <a:prstGeom prst="rect">
            <a:avLst/>
          </a:prstGeom>
        </p:spPr>
        <p:txBody>
          <a:bodyPr wrap="square">
            <a:spAutoFit/>
          </a:bodyPr>
          <a:lstStyle/>
          <a:p>
            <a:r>
              <a:rPr lang="en-US" dirty="0"/>
              <a:t> </a:t>
            </a:r>
            <a:r>
              <a:rPr lang="en-US" sz="1400" dirty="0"/>
              <a:t>Data science in the context of closely related </a:t>
            </a:r>
            <a:r>
              <a:rPr lang="en-US" sz="1400" dirty="0" smtClean="0"/>
              <a:t>processes in </a:t>
            </a:r>
            <a:r>
              <a:rPr lang="en-US" sz="1400" dirty="0"/>
              <a:t>the organization</a:t>
            </a:r>
          </a:p>
        </p:txBody>
      </p:sp>
      <p:sp>
        <p:nvSpPr>
          <p:cNvPr id="8" name="Rectangle 7"/>
          <p:cNvSpPr/>
          <p:nvPr/>
        </p:nvSpPr>
        <p:spPr>
          <a:xfrm>
            <a:off x="4618722" y="1325563"/>
            <a:ext cx="6959421" cy="3416320"/>
          </a:xfrm>
          <a:prstGeom prst="rect">
            <a:avLst/>
          </a:prstGeom>
        </p:spPr>
        <p:txBody>
          <a:bodyPr wrap="square">
            <a:spAutoFit/>
          </a:bodyPr>
          <a:lstStyle/>
          <a:p>
            <a:pPr marL="285750" indent="-285750">
              <a:buFont typeface="Arial" panose="020B0604020202020204" pitchFamily="34" charset="0"/>
              <a:buChar char="•"/>
            </a:pPr>
            <a:r>
              <a:rPr lang="en-US" dirty="0"/>
              <a:t>The diagram </a:t>
            </a:r>
            <a:r>
              <a:rPr lang="en-US" dirty="0" smtClean="0"/>
              <a:t>shows </a:t>
            </a:r>
            <a:r>
              <a:rPr lang="en-US" b="1" dirty="0"/>
              <a:t>data science </a:t>
            </a:r>
            <a:r>
              <a:rPr lang="en-US" dirty="0"/>
              <a:t>supporting </a:t>
            </a:r>
            <a:r>
              <a:rPr lang="en-US" b="1" dirty="0" smtClean="0"/>
              <a:t>data-driven</a:t>
            </a:r>
            <a:endParaRPr lang="en-US" b="1" dirty="0"/>
          </a:p>
          <a:p>
            <a:r>
              <a:rPr lang="en-US" b="1" dirty="0" smtClean="0"/>
              <a:t>      decision </a:t>
            </a:r>
            <a:r>
              <a:rPr lang="en-US" b="1" dirty="0"/>
              <a:t>making</a:t>
            </a:r>
            <a:r>
              <a:rPr lang="en-US" dirty="0"/>
              <a:t>, but also overlapping with it. </a:t>
            </a:r>
            <a:endParaRPr lang="en-US" dirty="0" smtClean="0"/>
          </a:p>
          <a:p>
            <a:pPr marL="285750" indent="-285750">
              <a:buFont typeface="Arial" panose="020B0604020202020204" pitchFamily="34" charset="0"/>
              <a:buChar char="•"/>
            </a:pPr>
            <a:r>
              <a:rPr lang="en-US" dirty="0" smtClean="0"/>
              <a:t>This highlights </a:t>
            </a:r>
            <a:r>
              <a:rPr lang="en-US" dirty="0"/>
              <a:t>the fact that, increasingly, business decisions </a:t>
            </a:r>
            <a:r>
              <a:rPr lang="en-US" dirty="0" smtClean="0"/>
              <a:t>are being </a:t>
            </a:r>
            <a:r>
              <a:rPr lang="en-US" dirty="0"/>
              <a:t>made automatically by computer systems</a:t>
            </a:r>
            <a:r>
              <a:rPr lang="en-US" dirty="0" smtClean="0"/>
              <a:t>.</a:t>
            </a:r>
          </a:p>
          <a:p>
            <a:pPr marL="285750" indent="-285750">
              <a:buFont typeface="Arial" panose="020B0604020202020204" pitchFamily="34" charset="0"/>
              <a:buChar char="•"/>
            </a:pPr>
            <a:r>
              <a:rPr lang="en-US" dirty="0"/>
              <a:t>Data engineering and processing are critical to support data-science activities, </a:t>
            </a:r>
            <a:r>
              <a:rPr lang="en-US" dirty="0" smtClean="0"/>
              <a:t>but </a:t>
            </a:r>
            <a:r>
              <a:rPr lang="en-US" dirty="0"/>
              <a:t>they are more general and are useful for much more. </a:t>
            </a:r>
            <a:endParaRPr lang="en-US" dirty="0" smtClean="0"/>
          </a:p>
          <a:p>
            <a:pPr marL="285750" indent="-285750">
              <a:buFont typeface="Arial" panose="020B0604020202020204" pitchFamily="34" charset="0"/>
              <a:buChar char="•"/>
            </a:pPr>
            <a:r>
              <a:rPr lang="en-US" dirty="0" smtClean="0"/>
              <a:t>Data-processing </a:t>
            </a:r>
            <a:r>
              <a:rPr lang="en-US" dirty="0"/>
              <a:t>technologies are important for many business tasks that do not involve extracting knowledge or data-driven decision making, such as efficient transaction processing, modern web system processing, online advertising campaign management, and </a:t>
            </a:r>
            <a:r>
              <a:rPr lang="en-US" dirty="0" smtClean="0"/>
              <a:t>others.</a:t>
            </a:r>
          </a:p>
          <a:p>
            <a:pPr marL="285750" indent="-285750">
              <a:buFont typeface="Arial" panose="020B0604020202020204" pitchFamily="34" charset="0"/>
              <a:buChar char="•"/>
            </a:pPr>
            <a:r>
              <a:rPr lang="en-US" b="1" dirty="0" smtClean="0"/>
              <a:t>Big data </a:t>
            </a:r>
            <a:r>
              <a:rPr lang="en-US" dirty="0" smtClean="0"/>
              <a:t>- datasets </a:t>
            </a:r>
            <a:r>
              <a:rPr lang="en-US" dirty="0"/>
              <a:t>that are too large for traditional data-processing systems and that therefore require new </a:t>
            </a:r>
            <a:r>
              <a:rPr lang="en-US" dirty="0" smtClean="0"/>
              <a:t>technologies.</a:t>
            </a:r>
            <a:endParaRPr lang="en-US" dirty="0"/>
          </a:p>
        </p:txBody>
      </p:sp>
      <p:pic>
        <p:nvPicPr>
          <p:cNvPr id="9" name="Picture 8"/>
          <p:cNvPicPr>
            <a:picLocks noChangeAspect="1"/>
          </p:cNvPicPr>
          <p:nvPr/>
        </p:nvPicPr>
        <p:blipFill>
          <a:blip r:embed="rId4"/>
          <a:stretch>
            <a:fillRect/>
          </a:stretch>
        </p:blipFill>
        <p:spPr>
          <a:xfrm>
            <a:off x="5905988" y="4697742"/>
            <a:ext cx="5165286" cy="2023733"/>
          </a:xfrm>
          <a:prstGeom prst="rect">
            <a:avLst/>
          </a:prstGeom>
        </p:spPr>
      </p:pic>
    </p:spTree>
    <p:extLst>
      <p:ext uri="{BB962C8B-B14F-4D97-AF65-F5344CB8AC3E}">
        <p14:creationId xmlns:p14="http://schemas.microsoft.com/office/powerpoint/2010/main" val="3266383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322"/>
            <a:ext cx="10515600" cy="1055395"/>
          </a:xfrm>
        </p:spPr>
        <p:txBody>
          <a:bodyPr>
            <a:normAutofit/>
          </a:bodyPr>
          <a:lstStyle/>
          <a:p>
            <a:pPr lvl="0" algn="ctr" latinLnBrk="1">
              <a:lnSpc>
                <a:spcPct val="100000"/>
              </a:lnSpc>
              <a:spcBef>
                <a:spcPts val="0"/>
              </a:spcBef>
            </a:pPr>
            <a:r>
              <a:rPr lang="en-US" b="1" dirty="0" smtClean="0">
                <a:solidFill>
                  <a:srgbClr val="C00000"/>
                </a:solidFill>
                <a:ea typeface="+mn-ea"/>
                <a:cs typeface="+mn-cs"/>
              </a:rPr>
              <a:t>Data Scenario</a:t>
            </a:r>
            <a:endParaRPr lang="en-US" b="1" dirty="0">
              <a:solidFill>
                <a:srgbClr val="C00000"/>
              </a:solidFill>
            </a:endParaRPr>
          </a:p>
        </p:txBody>
      </p:sp>
      <p:sp>
        <p:nvSpPr>
          <p:cNvPr id="3" name="Content Placeholder 2"/>
          <p:cNvSpPr>
            <a:spLocks noGrp="1"/>
          </p:cNvSpPr>
          <p:nvPr>
            <p:ph idx="1"/>
          </p:nvPr>
        </p:nvSpPr>
        <p:spPr>
          <a:xfrm>
            <a:off x="196948" y="1113717"/>
            <a:ext cx="11816861" cy="5484031"/>
          </a:xfrm>
        </p:spPr>
        <p:txBody>
          <a:bodyPr>
            <a:normAutofit fontScale="77500" lnSpcReduction="20000"/>
          </a:bodyPr>
          <a:lstStyle/>
          <a:p>
            <a:pPr marL="0" indent="0" algn="just">
              <a:buNone/>
            </a:pPr>
            <a:r>
              <a:rPr lang="en-US" sz="3100" dirty="0" smtClean="0"/>
              <a:t>Society </a:t>
            </a:r>
            <a:r>
              <a:rPr lang="en-US" sz="3100" dirty="0"/>
              <a:t>is becoming </a:t>
            </a:r>
            <a:r>
              <a:rPr lang="en-US" sz="3100" b="1" dirty="0"/>
              <a:t>increasingly reliant on data</a:t>
            </a:r>
            <a:r>
              <a:rPr lang="en-US" sz="3100" dirty="0"/>
              <a:t> and the </a:t>
            </a:r>
            <a:r>
              <a:rPr lang="en-US" sz="3100" b="1" dirty="0"/>
              <a:t>tools and methods </a:t>
            </a:r>
            <a:r>
              <a:rPr lang="en-US" sz="3100" dirty="0"/>
              <a:t>to acquire and analyze it. Important sources of data that are only starting to be explored come from:</a:t>
            </a:r>
          </a:p>
          <a:p>
            <a:pPr marL="952393" lvl="1" indent="-342900"/>
            <a:r>
              <a:rPr lang="en-US" sz="3100" dirty="0"/>
              <a:t>social media,</a:t>
            </a:r>
          </a:p>
          <a:p>
            <a:pPr marL="952393" lvl="1" indent="-342900"/>
            <a:r>
              <a:rPr lang="en-US" sz="3100" dirty="0"/>
              <a:t>full-text scientific literature,</a:t>
            </a:r>
          </a:p>
          <a:p>
            <a:pPr marL="952393" lvl="1" indent="-342900"/>
            <a:r>
              <a:rPr lang="en-US" sz="3100" dirty="0"/>
              <a:t>video material,</a:t>
            </a:r>
          </a:p>
          <a:p>
            <a:pPr marL="952393" lvl="1" indent="-342900"/>
            <a:r>
              <a:rPr lang="en-US" sz="3100" dirty="0"/>
              <a:t>click and interaction patterns</a:t>
            </a:r>
            <a:r>
              <a:rPr lang="en-US" sz="3100" dirty="0" smtClean="0"/>
              <a:t>,</a:t>
            </a:r>
            <a:endParaRPr lang="en-US" sz="3100" dirty="0"/>
          </a:p>
          <a:p>
            <a:pPr marL="952393" lvl="1" indent="-342900" algn="just"/>
            <a:r>
              <a:rPr lang="en-US" sz="3100" dirty="0"/>
              <a:t>financial transactions,</a:t>
            </a:r>
          </a:p>
          <a:p>
            <a:pPr marL="952393" lvl="1" indent="-342900"/>
            <a:r>
              <a:rPr lang="en-US" sz="3100" dirty="0"/>
              <a:t>customer behavior,</a:t>
            </a:r>
          </a:p>
          <a:p>
            <a:pPr marL="952393" lvl="1" indent="-342900"/>
            <a:r>
              <a:rPr lang="en-US" sz="3100" dirty="0"/>
              <a:t>sensors and scientific instrumentation.</a:t>
            </a:r>
          </a:p>
          <a:p>
            <a:pPr marL="0" indent="0">
              <a:buNone/>
            </a:pPr>
            <a:endParaRPr lang="en-US" sz="2400" dirty="0"/>
          </a:p>
          <a:p>
            <a:pPr marL="0" indent="0">
              <a:buNone/>
            </a:pPr>
            <a:r>
              <a:rPr lang="en-US" sz="3100" dirty="0" smtClean="0"/>
              <a:t>We </a:t>
            </a:r>
            <a:r>
              <a:rPr lang="en-US" sz="3100" dirty="0"/>
              <a:t>can only fully utilize data if we have the methodologies to </a:t>
            </a:r>
            <a:r>
              <a:rPr lang="en-US" sz="3100" b="1" dirty="0"/>
              <a:t>store</a:t>
            </a:r>
            <a:r>
              <a:rPr lang="en-US" sz="3100" dirty="0"/>
              <a:t>, </a:t>
            </a:r>
            <a:r>
              <a:rPr lang="en-US" sz="3100" b="1" dirty="0"/>
              <a:t>process</a:t>
            </a:r>
            <a:r>
              <a:rPr lang="en-US" sz="3100" dirty="0"/>
              <a:t> and </a:t>
            </a:r>
            <a:r>
              <a:rPr lang="en-US" sz="3100" b="1" dirty="0" smtClean="0"/>
              <a:t>transform</a:t>
            </a:r>
            <a:r>
              <a:rPr lang="en-US" sz="3100" dirty="0" smtClean="0"/>
              <a:t> </a:t>
            </a:r>
            <a:r>
              <a:rPr lang="en-US" sz="3100" dirty="0"/>
              <a:t>it into valuable and </a:t>
            </a:r>
            <a:r>
              <a:rPr lang="en-US" sz="3100" b="1" dirty="0"/>
              <a:t>accessible</a:t>
            </a:r>
            <a:r>
              <a:rPr lang="en-US" sz="3100" dirty="0"/>
              <a:t> information by </a:t>
            </a:r>
            <a:r>
              <a:rPr lang="en-US" sz="3100" b="1" dirty="0"/>
              <a:t>analysis and modelling</a:t>
            </a:r>
            <a:r>
              <a:rPr lang="en-US" sz="3100" dirty="0"/>
              <a:t>.</a:t>
            </a:r>
          </a:p>
          <a:p>
            <a:pPr marL="0" indent="0">
              <a:buNone/>
            </a:pPr>
            <a:endParaRPr lang="en-US" sz="3100" dirty="0"/>
          </a:p>
          <a:p>
            <a:pPr marL="0" indent="0" algn="just">
              <a:buNone/>
            </a:pPr>
            <a:r>
              <a:rPr lang="en-US" sz="3100" dirty="0"/>
              <a:t>Being able to </a:t>
            </a:r>
            <a:r>
              <a:rPr lang="en-US" sz="3100" b="1" dirty="0"/>
              <a:t>fully utilize data </a:t>
            </a:r>
            <a:r>
              <a:rPr lang="en-US" sz="3100" dirty="0"/>
              <a:t>will, for example, improve healthcare quality, government efficiency, military effectiveness, steer innovation in business, and forge new scientific discoveries.</a:t>
            </a:r>
          </a:p>
          <a:p>
            <a:endParaRPr lang="en-US" dirty="0"/>
          </a:p>
        </p:txBody>
      </p:sp>
      <p:sp>
        <p:nvSpPr>
          <p:cNvPr id="4" name="Slide Number Placeholder 3"/>
          <p:cNvSpPr>
            <a:spLocks noGrp="1"/>
          </p:cNvSpPr>
          <p:nvPr>
            <p:ph type="sldNum" sz="quarter" idx="12"/>
          </p:nvPr>
        </p:nvSpPr>
        <p:spPr/>
        <p:txBody>
          <a:bodyPr/>
          <a:lstStyle/>
          <a:p>
            <a:fld id="{3CB4AA84-9115-4268-B888-CCED4FC5B8C3}" type="slidenum">
              <a:rPr lang="en-US" smtClean="0"/>
              <a:t>15</a:t>
            </a:fld>
            <a:endParaRPr lang="en-US"/>
          </a:p>
        </p:txBody>
      </p:sp>
      <p:pic>
        <p:nvPicPr>
          <p:cNvPr id="5" name="Picture 4"/>
          <p:cNvPicPr>
            <a:picLocks noChangeAspect="1"/>
          </p:cNvPicPr>
          <p:nvPr/>
        </p:nvPicPr>
        <p:blipFill>
          <a:blip r:embed="rId2"/>
          <a:stretch>
            <a:fillRect/>
          </a:stretch>
        </p:blipFill>
        <p:spPr>
          <a:xfrm>
            <a:off x="6346745" y="1780251"/>
            <a:ext cx="3936738" cy="2362042"/>
          </a:xfrm>
          <a:prstGeom prst="ellipse">
            <a:avLst/>
          </a:prstGeom>
          <a:ln>
            <a:noFill/>
          </a:ln>
          <a:effectLst>
            <a:softEdge rad="112500"/>
          </a:effectLst>
        </p:spPr>
      </p:pic>
    </p:spTree>
    <p:extLst>
      <p:ext uri="{BB962C8B-B14F-4D97-AF65-F5344CB8AC3E}">
        <p14:creationId xmlns:p14="http://schemas.microsoft.com/office/powerpoint/2010/main" val="3268054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768"/>
            <a:ext cx="10515600" cy="659634"/>
          </a:xfrm>
        </p:spPr>
        <p:txBody>
          <a:bodyPr>
            <a:normAutofit fontScale="90000"/>
          </a:bodyPr>
          <a:lstStyle/>
          <a:p>
            <a:pPr algn="ctr"/>
            <a:r>
              <a:rPr lang="en-US" b="1" dirty="0" smtClean="0">
                <a:solidFill>
                  <a:srgbClr val="C00000"/>
                </a:solidFill>
              </a:rPr>
              <a:t>Data are Everywhere</a:t>
            </a: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3CB4AA84-9115-4268-B888-CCED4FC5B8C3}" type="slidenum">
              <a:rPr lang="en-US" smtClean="0"/>
              <a:t>16</a:t>
            </a:fld>
            <a:endParaRPr lang="en-US" dirty="0"/>
          </a:p>
        </p:txBody>
      </p:sp>
      <p:sp>
        <p:nvSpPr>
          <p:cNvPr id="6" name="Rectangle 5"/>
          <p:cNvSpPr/>
          <p:nvPr/>
        </p:nvSpPr>
        <p:spPr>
          <a:xfrm>
            <a:off x="5637486" y="2110682"/>
            <a:ext cx="5946228" cy="3970318"/>
          </a:xfrm>
          <a:prstGeom prst="rect">
            <a:avLst/>
          </a:prstGeom>
          <a:solidFill>
            <a:srgbClr val="FFFF00"/>
          </a:solidFill>
        </p:spPr>
        <p:txBody>
          <a:bodyPr wrap="square">
            <a:spAutoFit/>
          </a:bodyPr>
          <a:lstStyle/>
          <a:p>
            <a:r>
              <a:rPr lang="en-US" sz="2800" dirty="0" smtClean="0"/>
              <a:t>It </a:t>
            </a:r>
            <a:r>
              <a:rPr lang="en-US" sz="2800" dirty="0"/>
              <a:t>is the </a:t>
            </a:r>
            <a:r>
              <a:rPr lang="en-US" sz="2800" b="1" dirty="0">
                <a:solidFill>
                  <a:srgbClr val="990033"/>
                </a:solidFill>
              </a:rPr>
              <a:t>by-product</a:t>
            </a:r>
            <a:r>
              <a:rPr lang="en-US" sz="2800" dirty="0"/>
              <a:t> of any and every action, pervading every part of our </a:t>
            </a:r>
            <a:r>
              <a:rPr lang="en-US" sz="2800" dirty="0" smtClean="0"/>
              <a:t>lives. </a:t>
            </a:r>
          </a:p>
          <a:p>
            <a:r>
              <a:rPr lang="en-US" sz="2800" dirty="0"/>
              <a:t>Wherever we go, whatever we buy, whatever interests we have, this data is all being collected and </a:t>
            </a:r>
            <a:r>
              <a:rPr lang="en-US" sz="2800" dirty="0" smtClean="0"/>
              <a:t>remodeled </a:t>
            </a:r>
            <a:r>
              <a:rPr lang="en-US" sz="2800" dirty="0"/>
              <a:t>into trends that help advertisers and marketers push their products to the right </a:t>
            </a:r>
            <a:r>
              <a:rPr lang="en-US" sz="2800" dirty="0" smtClean="0"/>
              <a:t>people</a:t>
            </a:r>
            <a:r>
              <a:rPr lang="en-US" sz="2800" dirty="0"/>
              <a:t>.</a:t>
            </a:r>
          </a:p>
        </p:txBody>
      </p:sp>
      <p:sp>
        <p:nvSpPr>
          <p:cNvPr id="7" name="Rectangle 6"/>
          <p:cNvSpPr/>
          <p:nvPr/>
        </p:nvSpPr>
        <p:spPr>
          <a:xfrm>
            <a:off x="6096000" y="1263978"/>
            <a:ext cx="4689169" cy="523220"/>
          </a:xfrm>
          <a:prstGeom prst="rect">
            <a:avLst/>
          </a:prstGeom>
          <a:solidFill>
            <a:srgbClr val="FFFF00"/>
          </a:solidFill>
        </p:spPr>
        <p:txBody>
          <a:bodyPr wrap="none">
            <a:spAutoFit/>
          </a:bodyPr>
          <a:lstStyle/>
          <a:p>
            <a:pPr lvl="0"/>
            <a:r>
              <a:rPr lang="en-US" sz="2800" dirty="0">
                <a:solidFill>
                  <a:srgbClr val="682BCE"/>
                </a:solidFill>
              </a:rPr>
              <a:t>Data is much more </a:t>
            </a:r>
            <a:r>
              <a:rPr lang="en-US" sz="2800" b="1" dirty="0">
                <a:solidFill>
                  <a:srgbClr val="682BCE"/>
                </a:solidFill>
              </a:rPr>
              <a:t>ubiquitous</a:t>
            </a:r>
            <a:r>
              <a:rPr lang="en-US" sz="2800" dirty="0">
                <a:solidFill>
                  <a:prstClr val="black"/>
                </a:solidFill>
              </a:rPr>
              <a:t>.</a:t>
            </a:r>
          </a:p>
        </p:txBody>
      </p:sp>
      <p:pic>
        <p:nvPicPr>
          <p:cNvPr id="9" name="Picture 8"/>
          <p:cNvPicPr>
            <a:picLocks noChangeAspect="1"/>
          </p:cNvPicPr>
          <p:nvPr/>
        </p:nvPicPr>
        <p:blipFill>
          <a:blip r:embed="rId2"/>
          <a:stretch>
            <a:fillRect/>
          </a:stretch>
        </p:blipFill>
        <p:spPr>
          <a:xfrm>
            <a:off x="1234308" y="5197475"/>
            <a:ext cx="2571750" cy="1524000"/>
          </a:xfrm>
          <a:prstGeom prst="rect">
            <a:avLst/>
          </a:prstGeom>
        </p:spPr>
      </p:pic>
      <p:sp>
        <p:nvSpPr>
          <p:cNvPr id="5" name="Cloud Callout 4"/>
          <p:cNvSpPr/>
          <p:nvPr/>
        </p:nvSpPr>
        <p:spPr>
          <a:xfrm>
            <a:off x="476371" y="2036456"/>
            <a:ext cx="4931201" cy="3264393"/>
          </a:xfrm>
          <a:prstGeom prst="cloudCallout">
            <a:avLst>
              <a:gd name="adj1" fmla="val 36715"/>
              <a:gd name="adj2" fmla="val -6210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Being actively </a:t>
            </a:r>
            <a:r>
              <a:rPr lang="en-US" sz="2400" dirty="0">
                <a:solidFill>
                  <a:schemeClr val="tx1"/>
                </a:solidFill>
              </a:rPr>
              <a:t>collected, stashed away in databases on inscrutable corporate servers and funneled into research.</a:t>
            </a:r>
          </a:p>
        </p:txBody>
      </p:sp>
      <p:sp>
        <p:nvSpPr>
          <p:cNvPr id="10" name="Rectangle 9"/>
          <p:cNvSpPr/>
          <p:nvPr/>
        </p:nvSpPr>
        <p:spPr>
          <a:xfrm>
            <a:off x="608075" y="1161711"/>
            <a:ext cx="4174091" cy="523220"/>
          </a:xfrm>
          <a:prstGeom prst="rect">
            <a:avLst/>
          </a:prstGeom>
        </p:spPr>
        <p:txBody>
          <a:bodyPr wrap="none">
            <a:spAutoFit/>
          </a:bodyPr>
          <a:lstStyle/>
          <a:p>
            <a:r>
              <a:rPr lang="en-US" sz="2800" b="1" dirty="0"/>
              <a:t>When people think of data</a:t>
            </a:r>
          </a:p>
        </p:txBody>
      </p:sp>
    </p:spTree>
    <p:extLst>
      <p:ext uri="{BB962C8B-B14F-4D97-AF65-F5344CB8AC3E}">
        <p14:creationId xmlns:p14="http://schemas.microsoft.com/office/powerpoint/2010/main" val="302456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17</a:t>
            </a:fld>
            <a:endParaRPr lang="en-US"/>
          </a:p>
        </p:txBody>
      </p:sp>
      <p:pic>
        <p:nvPicPr>
          <p:cNvPr id="5" name="Picture 4"/>
          <p:cNvPicPr>
            <a:picLocks noChangeAspect="1"/>
          </p:cNvPicPr>
          <p:nvPr/>
        </p:nvPicPr>
        <p:blipFill>
          <a:blip r:embed="rId2"/>
          <a:stretch>
            <a:fillRect/>
          </a:stretch>
        </p:blipFill>
        <p:spPr>
          <a:xfrm>
            <a:off x="944858" y="1466193"/>
            <a:ext cx="10213941" cy="3941379"/>
          </a:xfrm>
          <a:prstGeom prst="rect">
            <a:avLst/>
          </a:prstGeom>
        </p:spPr>
      </p:pic>
    </p:spTree>
    <p:extLst>
      <p:ext uri="{BB962C8B-B14F-4D97-AF65-F5344CB8AC3E}">
        <p14:creationId xmlns:p14="http://schemas.microsoft.com/office/powerpoint/2010/main" val="33161696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2965" y="2068207"/>
            <a:ext cx="11033391" cy="3176991"/>
          </a:xfrm>
          <a:prstGeom prst="rect">
            <a:avLst/>
          </a:prstGeom>
        </p:spPr>
      </p:pic>
      <p:sp>
        <p:nvSpPr>
          <p:cNvPr id="2" name="Slide Number Placeholder 1"/>
          <p:cNvSpPr>
            <a:spLocks noGrp="1"/>
          </p:cNvSpPr>
          <p:nvPr>
            <p:ph type="sldNum" sz="quarter" idx="12"/>
          </p:nvPr>
        </p:nvSpPr>
        <p:spPr/>
        <p:txBody>
          <a:bodyPr/>
          <a:lstStyle/>
          <a:p>
            <a:fld id="{3CB4AA84-9115-4268-B888-CCED4FC5B8C3}" type="slidenum">
              <a:rPr lang="en-US" smtClean="0"/>
              <a:t>18</a:t>
            </a:fld>
            <a:endParaRPr lang="en-US"/>
          </a:p>
        </p:txBody>
      </p:sp>
      <p:pic>
        <p:nvPicPr>
          <p:cNvPr id="4" name="Picture 3"/>
          <p:cNvPicPr>
            <a:picLocks noChangeAspect="1"/>
          </p:cNvPicPr>
          <p:nvPr/>
        </p:nvPicPr>
        <p:blipFill>
          <a:blip r:embed="rId3"/>
          <a:stretch>
            <a:fillRect/>
          </a:stretch>
        </p:blipFill>
        <p:spPr>
          <a:xfrm>
            <a:off x="1277007" y="78253"/>
            <a:ext cx="9031013" cy="2254990"/>
          </a:xfrm>
          <a:prstGeom prst="rect">
            <a:avLst/>
          </a:prstGeom>
        </p:spPr>
      </p:pic>
      <p:sp>
        <p:nvSpPr>
          <p:cNvPr id="6" name="Rectangle 5"/>
          <p:cNvSpPr/>
          <p:nvPr/>
        </p:nvSpPr>
        <p:spPr>
          <a:xfrm>
            <a:off x="472965" y="5245198"/>
            <a:ext cx="10702159" cy="923330"/>
          </a:xfrm>
          <a:prstGeom prst="rect">
            <a:avLst/>
          </a:prstGeom>
          <a:solidFill>
            <a:schemeClr val="accent5">
              <a:lumMod val="20000"/>
              <a:lumOff val="80000"/>
            </a:schemeClr>
          </a:solidFill>
        </p:spPr>
        <p:txBody>
          <a:bodyPr wrap="square">
            <a:spAutoFit/>
          </a:bodyPr>
          <a:lstStyle/>
          <a:p>
            <a:r>
              <a:rPr lang="en-US" dirty="0"/>
              <a:t>Gartner defines </a:t>
            </a:r>
            <a:r>
              <a:rPr lang="en-US" b="1" dirty="0"/>
              <a:t>dark data </a:t>
            </a:r>
            <a:r>
              <a:rPr lang="en-US" dirty="0"/>
              <a:t>as</a:t>
            </a:r>
            <a:r>
              <a:rPr lang="en-US" dirty="0" smtClean="0"/>
              <a:t>: </a:t>
            </a:r>
          </a:p>
          <a:p>
            <a:r>
              <a:rPr lang="en-US" dirty="0" smtClean="0"/>
              <a:t>“</a:t>
            </a:r>
            <a:r>
              <a:rPr lang="en-US" dirty="0"/>
              <a:t>The information assets organizations collect, process and store during regular business activities, but generally fail to use for other purposes (for example, analytics, business relationships and direct monetizing). </a:t>
            </a:r>
          </a:p>
        </p:txBody>
      </p:sp>
      <p:sp>
        <p:nvSpPr>
          <p:cNvPr id="7" name="Rectangle 6"/>
          <p:cNvSpPr/>
          <p:nvPr/>
        </p:nvSpPr>
        <p:spPr>
          <a:xfrm>
            <a:off x="583324" y="6356350"/>
            <a:ext cx="9222828" cy="369332"/>
          </a:xfrm>
          <a:prstGeom prst="rect">
            <a:avLst/>
          </a:prstGeom>
        </p:spPr>
        <p:txBody>
          <a:bodyPr wrap="square">
            <a:spAutoFit/>
          </a:bodyPr>
          <a:lstStyle/>
          <a:p>
            <a:r>
              <a:rPr lang="en-US" dirty="0">
                <a:hlinkClick r:id="rId4"/>
              </a:rPr>
              <a:t>https://priceonomics.com/companies-collect-a-lot-of-data-but-how-much-do</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6411407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19</a:t>
            </a:fld>
            <a:endParaRPr lang="en-US"/>
          </a:p>
        </p:txBody>
      </p:sp>
      <p:pic>
        <p:nvPicPr>
          <p:cNvPr id="5" name="Picture 4"/>
          <p:cNvPicPr>
            <a:picLocks noChangeAspect="1"/>
          </p:cNvPicPr>
          <p:nvPr/>
        </p:nvPicPr>
        <p:blipFill>
          <a:blip r:embed="rId2"/>
          <a:stretch>
            <a:fillRect/>
          </a:stretch>
        </p:blipFill>
        <p:spPr>
          <a:xfrm>
            <a:off x="5162842" y="-28904"/>
            <a:ext cx="5908431" cy="6750379"/>
          </a:xfrm>
          <a:prstGeom prst="rect">
            <a:avLst/>
          </a:prstGeom>
        </p:spPr>
      </p:pic>
      <p:sp>
        <p:nvSpPr>
          <p:cNvPr id="7" name="Rectangle 6"/>
          <p:cNvSpPr/>
          <p:nvPr/>
        </p:nvSpPr>
        <p:spPr>
          <a:xfrm>
            <a:off x="211015" y="2376789"/>
            <a:ext cx="4951827" cy="1938992"/>
          </a:xfrm>
          <a:prstGeom prst="rect">
            <a:avLst/>
          </a:prstGeom>
          <a:solidFill>
            <a:srgbClr val="FFC000"/>
          </a:solidFill>
        </p:spPr>
        <p:txBody>
          <a:bodyPr wrap="square">
            <a:spAutoFit/>
          </a:bodyPr>
          <a:lstStyle/>
          <a:p>
            <a:r>
              <a:rPr lang="en-US" sz="2400" b="1" dirty="0"/>
              <a:t>What do we do with the data?</a:t>
            </a:r>
          </a:p>
          <a:p>
            <a:r>
              <a:rPr lang="en-US" sz="2400" dirty="0"/>
              <a:t>We typically collect data to answer one of 2 questions:</a:t>
            </a:r>
          </a:p>
          <a:p>
            <a:pPr marL="285750" indent="-285750">
              <a:buFont typeface="Wingdings" panose="05000000000000000000" pitchFamily="2" charset="2"/>
              <a:buChar char="q"/>
            </a:pPr>
            <a:r>
              <a:rPr lang="en-US" sz="2400" dirty="0" smtClean="0"/>
              <a:t> What </a:t>
            </a:r>
            <a:r>
              <a:rPr lang="en-US" sz="2400" dirty="0"/>
              <a:t>is the world like?</a:t>
            </a:r>
          </a:p>
          <a:p>
            <a:pPr marL="285750" indent="-285750">
              <a:buFont typeface="Wingdings" panose="05000000000000000000" pitchFamily="2" charset="2"/>
              <a:buChar char="q"/>
            </a:pPr>
            <a:r>
              <a:rPr lang="en-US" sz="2400" dirty="0" smtClean="0"/>
              <a:t> What </a:t>
            </a:r>
            <a:r>
              <a:rPr lang="en-US" sz="2400" dirty="0"/>
              <a:t>is the world going to be like?</a:t>
            </a:r>
          </a:p>
        </p:txBody>
      </p:sp>
    </p:spTree>
    <p:extLst>
      <p:ext uri="{BB962C8B-B14F-4D97-AF65-F5344CB8AC3E}">
        <p14:creationId xmlns:p14="http://schemas.microsoft.com/office/powerpoint/2010/main" val="161174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37" y="16680"/>
            <a:ext cx="10515600" cy="990709"/>
          </a:xfrm>
        </p:spPr>
        <p:txBody>
          <a:bodyPr/>
          <a:lstStyle/>
          <a:p>
            <a:pPr algn="ctr"/>
            <a:r>
              <a:rPr lang="en-US" b="1" dirty="0" smtClean="0">
                <a:solidFill>
                  <a:srgbClr val="C00000"/>
                </a:solidFill>
              </a:rPr>
              <a:t>Learning Objective</a:t>
            </a:r>
            <a:endParaRPr lang="en-US" b="1" dirty="0">
              <a:solidFill>
                <a:srgbClr val="C00000"/>
              </a:solidFill>
            </a:endParaRPr>
          </a:p>
        </p:txBody>
      </p:sp>
      <p:sp>
        <p:nvSpPr>
          <p:cNvPr id="3" name="Content Placeholder 2"/>
          <p:cNvSpPr>
            <a:spLocks noGrp="1"/>
          </p:cNvSpPr>
          <p:nvPr>
            <p:ph idx="1"/>
          </p:nvPr>
        </p:nvSpPr>
        <p:spPr>
          <a:xfrm>
            <a:off x="1320814" y="1083330"/>
            <a:ext cx="7509189" cy="547099"/>
          </a:xfrm>
          <a:solidFill>
            <a:srgbClr val="99CCFF"/>
          </a:solidFill>
          <a:ln>
            <a:solidFill>
              <a:srgbClr val="002060"/>
            </a:solidFill>
          </a:ln>
        </p:spPr>
        <p:txBody>
          <a:bodyPr>
            <a:noAutofit/>
          </a:bodyPr>
          <a:lstStyle/>
          <a:p>
            <a:pPr marL="0" indent="0">
              <a:buNone/>
            </a:pPr>
            <a:r>
              <a:rPr lang="en-US" sz="3200" dirty="0" smtClean="0"/>
              <a:t>Demystifying the “buzzword” data science</a:t>
            </a:r>
            <a:endParaRPr lang="en-US" sz="3200" dirty="0"/>
          </a:p>
        </p:txBody>
      </p:sp>
      <p:sp>
        <p:nvSpPr>
          <p:cNvPr id="4" name="Slide Number Placeholder 3"/>
          <p:cNvSpPr>
            <a:spLocks noGrp="1"/>
          </p:cNvSpPr>
          <p:nvPr>
            <p:ph type="sldNum" sz="quarter" idx="12"/>
          </p:nvPr>
        </p:nvSpPr>
        <p:spPr/>
        <p:txBody>
          <a:bodyPr/>
          <a:lstStyle/>
          <a:p>
            <a:fld id="{3CB4AA84-9115-4268-B888-CCED4FC5B8C3}" type="slidenum">
              <a:rPr lang="en-US" smtClean="0"/>
              <a:t>2</a:t>
            </a:fld>
            <a:endParaRPr lang="en-US"/>
          </a:p>
        </p:txBody>
      </p:sp>
      <p:sp>
        <p:nvSpPr>
          <p:cNvPr id="6" name="Rectangle 5"/>
          <p:cNvSpPr/>
          <p:nvPr/>
        </p:nvSpPr>
        <p:spPr>
          <a:xfrm>
            <a:off x="1144313" y="2006042"/>
            <a:ext cx="9651124" cy="2523768"/>
          </a:xfrm>
          <a:prstGeom prst="rect">
            <a:avLst/>
          </a:prstGeom>
        </p:spPr>
        <p:txBody>
          <a:bodyPr wrap="square">
            <a:spAutoFit/>
          </a:bodyPr>
          <a:lstStyle/>
          <a:p>
            <a:pPr marL="514350" indent="-514350">
              <a:buFont typeface="+mj-lt"/>
              <a:buAutoNum type="arabicPeriod"/>
            </a:pPr>
            <a:r>
              <a:rPr lang="en-US" sz="2800" dirty="0" smtClean="0"/>
              <a:t>To </a:t>
            </a:r>
            <a:r>
              <a:rPr lang="en-US" sz="2800" dirty="0"/>
              <a:t>describe </a:t>
            </a:r>
            <a:r>
              <a:rPr lang="en-US" sz="2800" b="1" dirty="0"/>
              <a:t>why</a:t>
            </a:r>
            <a:r>
              <a:rPr lang="en-US" sz="2800" dirty="0"/>
              <a:t> data science matters</a:t>
            </a:r>
          </a:p>
          <a:p>
            <a:pPr marL="514350" indent="-514350">
              <a:buFont typeface="+mj-lt"/>
              <a:buAutoNum type="arabicPeriod"/>
            </a:pPr>
            <a:r>
              <a:rPr lang="en-US" sz="2800" dirty="0" smtClean="0"/>
              <a:t>To </a:t>
            </a:r>
            <a:r>
              <a:rPr lang="en-US" sz="2800" dirty="0"/>
              <a:t>construct a definition for data </a:t>
            </a:r>
            <a:r>
              <a:rPr lang="en-US" sz="2800" dirty="0" smtClean="0"/>
              <a:t>science (the </a:t>
            </a:r>
            <a:r>
              <a:rPr lang="en-US" sz="2800" b="1" dirty="0" smtClean="0"/>
              <a:t>what</a:t>
            </a:r>
            <a:r>
              <a:rPr lang="en-US" sz="2800" dirty="0" smtClean="0"/>
              <a:t>)</a:t>
            </a:r>
            <a:endParaRPr lang="en-US" sz="2800" dirty="0"/>
          </a:p>
          <a:p>
            <a:pPr marL="514350" indent="-514350">
              <a:buFont typeface="+mj-lt"/>
              <a:buAutoNum type="arabicPeriod"/>
            </a:pPr>
            <a:r>
              <a:rPr lang="en-US" sz="2800" dirty="0" smtClean="0"/>
              <a:t>To </a:t>
            </a:r>
            <a:r>
              <a:rPr lang="en-US" sz="2800" dirty="0"/>
              <a:t>identify </a:t>
            </a:r>
            <a:r>
              <a:rPr lang="en-US" sz="2800" b="1" dirty="0"/>
              <a:t>who</a:t>
            </a:r>
            <a:r>
              <a:rPr lang="en-US" sz="2800" dirty="0"/>
              <a:t> data scientist are</a:t>
            </a:r>
          </a:p>
          <a:p>
            <a:pPr marL="514350" indent="-514350">
              <a:buFont typeface="+mj-lt"/>
              <a:buAutoNum type="arabicPeriod"/>
            </a:pPr>
            <a:r>
              <a:rPr lang="en-US" sz="2800" dirty="0" smtClean="0"/>
              <a:t>To </a:t>
            </a:r>
            <a:r>
              <a:rPr lang="en-US" sz="2800" dirty="0"/>
              <a:t>determine </a:t>
            </a:r>
            <a:r>
              <a:rPr lang="en-US" sz="2800" b="1" dirty="0"/>
              <a:t>where </a:t>
            </a:r>
            <a:r>
              <a:rPr lang="en-US" sz="2800" dirty="0"/>
              <a:t>and </a:t>
            </a:r>
            <a:r>
              <a:rPr lang="en-US" sz="2800" b="1" dirty="0"/>
              <a:t>when </a:t>
            </a:r>
            <a:r>
              <a:rPr lang="en-US" sz="2800" dirty="0"/>
              <a:t>data science is used / applied</a:t>
            </a:r>
          </a:p>
          <a:p>
            <a:pPr marL="514350" indent="-514350">
              <a:buFont typeface="+mj-lt"/>
              <a:buAutoNum type="arabicPeriod"/>
            </a:pPr>
            <a:r>
              <a:rPr lang="en-US" sz="2800" dirty="0" smtClean="0"/>
              <a:t>To </a:t>
            </a:r>
            <a:r>
              <a:rPr lang="en-US" sz="2800" dirty="0"/>
              <a:t>summarize </a:t>
            </a:r>
            <a:r>
              <a:rPr lang="en-US" sz="2800" b="1" dirty="0"/>
              <a:t>how </a:t>
            </a:r>
            <a:r>
              <a:rPr lang="en-US" sz="2800" dirty="0"/>
              <a:t>data science works</a:t>
            </a:r>
          </a:p>
          <a:p>
            <a:r>
              <a:rPr lang="en-US" dirty="0"/>
              <a:t>	</a:t>
            </a:r>
          </a:p>
        </p:txBody>
      </p:sp>
      <p:grpSp>
        <p:nvGrpSpPr>
          <p:cNvPr id="9" name="Group 8"/>
          <p:cNvGrpSpPr/>
          <p:nvPr/>
        </p:nvGrpSpPr>
        <p:grpSpPr>
          <a:xfrm>
            <a:off x="7341447" y="3846071"/>
            <a:ext cx="4183117" cy="2559554"/>
            <a:chOff x="7341447" y="3846071"/>
            <a:chExt cx="4183117" cy="2559554"/>
          </a:xfrm>
        </p:grpSpPr>
        <p:pic>
          <p:nvPicPr>
            <p:cNvPr id="5" name="Picture 4"/>
            <p:cNvPicPr>
              <a:picLocks noChangeAspect="1"/>
            </p:cNvPicPr>
            <p:nvPr/>
          </p:nvPicPr>
          <p:blipFill>
            <a:blip r:embed="rId2"/>
            <a:stretch>
              <a:fillRect/>
            </a:stretch>
          </p:blipFill>
          <p:spPr>
            <a:xfrm>
              <a:off x="7341447" y="3846071"/>
              <a:ext cx="4183117" cy="2353003"/>
            </a:xfrm>
            <a:prstGeom prst="rect">
              <a:avLst/>
            </a:prstGeom>
          </p:spPr>
        </p:pic>
        <p:sp>
          <p:nvSpPr>
            <p:cNvPr id="7" name="Rectangle 6"/>
            <p:cNvSpPr/>
            <p:nvPr/>
          </p:nvSpPr>
          <p:spPr>
            <a:xfrm>
              <a:off x="8184681" y="5820850"/>
              <a:ext cx="822406" cy="584775"/>
            </a:xfrm>
            <a:prstGeom prst="rect">
              <a:avLst/>
            </a:prstGeom>
            <a:noFill/>
          </p:spPr>
          <p:txBody>
            <a:bodyPr wrap="none" lIns="91440" tIns="45720" rIns="91440" bIns="45720">
              <a:spAutoFit/>
            </a:bodyPr>
            <a:lstStyle/>
            <a:p>
              <a:pPr algn="ctr"/>
              <a:r>
                <a:rPr lang="en-US" sz="3200" b="1" cap="none" spc="0"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LOT</a:t>
              </a:r>
              <a:endParaRPr lang="en-US" sz="32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
          <p:nvSpPr>
            <p:cNvPr id="8" name="Rectangle 7"/>
            <p:cNvSpPr/>
            <p:nvPr/>
          </p:nvSpPr>
          <p:spPr>
            <a:xfrm>
              <a:off x="9879224" y="5236075"/>
              <a:ext cx="916213" cy="584775"/>
            </a:xfrm>
            <a:prstGeom prst="rect">
              <a:avLst/>
            </a:prstGeom>
          </p:spPr>
          <p:txBody>
            <a:bodyPr wrap="none">
              <a:spAutoFit/>
            </a:bodyPr>
            <a:lstStyle/>
            <a:p>
              <a:pPr lvl="0" algn="ctr"/>
              <a:r>
                <a:rPr lang="en-US" sz="3200" b="1" dirty="0" smtClean="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rPr>
                <a:t>HOT</a:t>
              </a:r>
              <a:endParaRPr lang="en-US" sz="32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endParaRPr>
            </a:p>
          </p:txBody>
        </p:sp>
      </p:grpSp>
    </p:spTree>
    <p:extLst>
      <p:ext uri="{BB962C8B-B14F-4D97-AF65-F5344CB8AC3E}">
        <p14:creationId xmlns:p14="http://schemas.microsoft.com/office/powerpoint/2010/main" val="29811000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20</a:t>
            </a:fld>
            <a:endParaRPr lang="en-US"/>
          </a:p>
        </p:txBody>
      </p:sp>
      <p:pic>
        <p:nvPicPr>
          <p:cNvPr id="5" name="Picture 4"/>
          <p:cNvPicPr>
            <a:picLocks noChangeAspect="1"/>
          </p:cNvPicPr>
          <p:nvPr/>
        </p:nvPicPr>
        <p:blipFill rotWithShape="1">
          <a:blip r:embed="rId2"/>
          <a:srcRect t="24856" r="28952" b="8029"/>
          <a:stretch/>
        </p:blipFill>
        <p:spPr>
          <a:xfrm>
            <a:off x="1400010" y="879267"/>
            <a:ext cx="9657282" cy="5129079"/>
          </a:xfrm>
          <a:prstGeom prst="rect">
            <a:avLst/>
          </a:prstGeom>
        </p:spPr>
      </p:pic>
      <p:sp>
        <p:nvSpPr>
          <p:cNvPr id="7" name="Rectangle 6"/>
          <p:cNvSpPr/>
          <p:nvPr/>
        </p:nvSpPr>
        <p:spPr>
          <a:xfrm>
            <a:off x="3684686" y="0"/>
            <a:ext cx="5087931" cy="769441"/>
          </a:xfrm>
          <a:prstGeom prst="rect">
            <a:avLst/>
          </a:prstGeom>
        </p:spPr>
        <p:txBody>
          <a:bodyPr wrap="none">
            <a:spAutoFit/>
          </a:bodyPr>
          <a:lstStyle/>
          <a:p>
            <a:r>
              <a:rPr lang="en-US" sz="4400" b="1" dirty="0" smtClean="0">
                <a:solidFill>
                  <a:srgbClr val="C00000"/>
                </a:solidFill>
                <a:latin typeface="Calibri Light"/>
                <a:ea typeface="+mj-ea"/>
                <a:cs typeface="+mj-cs"/>
              </a:rPr>
              <a:t>The Groceries Dataset</a:t>
            </a:r>
            <a:endParaRPr lang="en-US" dirty="0">
              <a:solidFill>
                <a:srgbClr val="C00000"/>
              </a:solidFill>
            </a:endParaRPr>
          </a:p>
        </p:txBody>
      </p:sp>
      <p:sp>
        <p:nvSpPr>
          <p:cNvPr id="8" name="Rectangle 7"/>
          <p:cNvSpPr/>
          <p:nvPr/>
        </p:nvSpPr>
        <p:spPr>
          <a:xfrm>
            <a:off x="1527111" y="6136700"/>
            <a:ext cx="9403080" cy="584775"/>
          </a:xfrm>
          <a:prstGeom prst="rect">
            <a:avLst/>
          </a:prstGeom>
        </p:spPr>
        <p:txBody>
          <a:bodyPr wrap="square">
            <a:spAutoFit/>
          </a:bodyPr>
          <a:lstStyle/>
          <a:p>
            <a:r>
              <a:rPr lang="en-US" sz="1600" b="1" dirty="0">
                <a:solidFill>
                  <a:srgbClr val="C00000"/>
                </a:solidFill>
              </a:rPr>
              <a:t>Groceries Data Set </a:t>
            </a:r>
            <a:r>
              <a:rPr lang="en-US" sz="1600" dirty="0">
                <a:solidFill>
                  <a:srgbClr val="C00000"/>
                </a:solidFill>
              </a:rPr>
              <a:t>contains: a collection of receipts with each line representing 1 receipt and the items purchased. Each line is called a </a:t>
            </a:r>
            <a:r>
              <a:rPr lang="en-US" sz="1600" b="1" i="1" dirty="0">
                <a:solidFill>
                  <a:srgbClr val="C00000"/>
                </a:solidFill>
              </a:rPr>
              <a:t>transaction</a:t>
            </a:r>
            <a:r>
              <a:rPr lang="en-US" sz="1600" dirty="0">
                <a:solidFill>
                  <a:srgbClr val="C00000"/>
                </a:solidFill>
              </a:rPr>
              <a:t> and each column in a row represents an </a:t>
            </a:r>
            <a:r>
              <a:rPr lang="en-US" sz="1600" b="1" i="1" dirty="0">
                <a:solidFill>
                  <a:srgbClr val="C00000"/>
                </a:solidFill>
              </a:rPr>
              <a:t>item</a:t>
            </a:r>
            <a:r>
              <a:rPr lang="en-US" sz="1600" dirty="0">
                <a:solidFill>
                  <a:srgbClr val="C00000"/>
                </a:solidFill>
              </a:rPr>
              <a:t>. </a:t>
            </a:r>
          </a:p>
        </p:txBody>
      </p:sp>
    </p:spTree>
    <p:extLst>
      <p:ext uri="{BB962C8B-B14F-4D97-AF65-F5344CB8AC3E}">
        <p14:creationId xmlns:p14="http://schemas.microsoft.com/office/powerpoint/2010/main" val="680855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21</a:t>
            </a:fld>
            <a:endParaRPr lang="en-US"/>
          </a:p>
        </p:txBody>
      </p:sp>
      <p:pic>
        <p:nvPicPr>
          <p:cNvPr id="3" name="Picture 2"/>
          <p:cNvPicPr>
            <a:picLocks noChangeAspect="1"/>
          </p:cNvPicPr>
          <p:nvPr/>
        </p:nvPicPr>
        <p:blipFill>
          <a:blip r:embed="rId2"/>
          <a:stretch>
            <a:fillRect/>
          </a:stretch>
        </p:blipFill>
        <p:spPr>
          <a:xfrm>
            <a:off x="802985" y="554636"/>
            <a:ext cx="10550815" cy="5520440"/>
          </a:xfrm>
          <a:prstGeom prst="rect">
            <a:avLst/>
          </a:prstGeom>
        </p:spPr>
      </p:pic>
    </p:spTree>
    <p:extLst>
      <p:ext uri="{BB962C8B-B14F-4D97-AF65-F5344CB8AC3E}">
        <p14:creationId xmlns:p14="http://schemas.microsoft.com/office/powerpoint/2010/main" val="2051820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945" y="-14068"/>
            <a:ext cx="10515600" cy="1044209"/>
          </a:xfrm>
        </p:spPr>
        <p:txBody>
          <a:bodyPr/>
          <a:lstStyle/>
          <a:p>
            <a:r>
              <a:rPr lang="en-US" sz="5400" b="1" dirty="0" smtClean="0">
                <a:solidFill>
                  <a:srgbClr val="C00000"/>
                </a:solidFill>
              </a:rPr>
              <a:t>WHY</a:t>
            </a:r>
            <a:r>
              <a:rPr lang="en-US" b="1" dirty="0" smtClean="0">
                <a:solidFill>
                  <a:srgbClr val="C00000"/>
                </a:solidFill>
              </a:rPr>
              <a:t> Data Science?</a:t>
            </a:r>
            <a:endParaRPr lang="en-US" b="1" dirty="0">
              <a:solidFill>
                <a:srgbClr val="C00000"/>
              </a:solidFill>
            </a:endParaRPr>
          </a:p>
        </p:txBody>
      </p:sp>
      <p:pic>
        <p:nvPicPr>
          <p:cNvPr id="4" name="Picture 3"/>
          <p:cNvPicPr>
            <a:picLocks noChangeAspect="1"/>
          </p:cNvPicPr>
          <p:nvPr/>
        </p:nvPicPr>
        <p:blipFill>
          <a:blip r:embed="rId2"/>
          <a:stretch>
            <a:fillRect/>
          </a:stretch>
        </p:blipFill>
        <p:spPr>
          <a:xfrm>
            <a:off x="5618972" y="190512"/>
            <a:ext cx="6099313" cy="3388507"/>
          </a:xfrm>
          <a:prstGeom prst="rect">
            <a:avLst/>
          </a:prstGeom>
          <a:ln>
            <a:solidFill>
              <a:schemeClr val="accent1">
                <a:lumMod val="40000"/>
                <a:lumOff val="60000"/>
              </a:schemeClr>
            </a:solidFill>
          </a:ln>
        </p:spPr>
      </p:pic>
      <p:pic>
        <p:nvPicPr>
          <p:cNvPr id="5" name="Picture 4"/>
          <p:cNvPicPr>
            <a:picLocks noChangeAspect="1"/>
          </p:cNvPicPr>
          <p:nvPr/>
        </p:nvPicPr>
        <p:blipFill>
          <a:blip r:embed="rId3"/>
          <a:stretch>
            <a:fillRect/>
          </a:stretch>
        </p:blipFill>
        <p:spPr>
          <a:xfrm>
            <a:off x="434949" y="987029"/>
            <a:ext cx="4924350" cy="3407254"/>
          </a:xfrm>
          <a:prstGeom prst="rect">
            <a:avLst/>
          </a:prstGeom>
          <a:ln>
            <a:solidFill>
              <a:schemeClr val="bg1">
                <a:lumMod val="50000"/>
              </a:schemeClr>
            </a:solidFill>
          </a:ln>
        </p:spPr>
      </p:pic>
      <p:sp>
        <p:nvSpPr>
          <p:cNvPr id="6" name="Rectangle 5"/>
          <p:cNvSpPr/>
          <p:nvPr/>
        </p:nvSpPr>
        <p:spPr>
          <a:xfrm>
            <a:off x="604020" y="2321324"/>
            <a:ext cx="2935932" cy="369332"/>
          </a:xfrm>
          <a:prstGeom prst="rect">
            <a:avLst/>
          </a:prstGeom>
        </p:spPr>
        <p:txBody>
          <a:bodyPr wrap="none">
            <a:spAutoFit/>
          </a:bodyPr>
          <a:lstStyle/>
          <a:p>
            <a:r>
              <a:rPr lang="en-US" dirty="0"/>
              <a:t>Latest Trend – Google Trends</a:t>
            </a:r>
          </a:p>
        </p:txBody>
      </p:sp>
      <p:sp>
        <p:nvSpPr>
          <p:cNvPr id="3" name="Rectangle 2"/>
          <p:cNvSpPr/>
          <p:nvPr/>
        </p:nvSpPr>
        <p:spPr>
          <a:xfrm>
            <a:off x="6095232" y="1696934"/>
            <a:ext cx="6035906" cy="338554"/>
          </a:xfrm>
          <a:prstGeom prst="rect">
            <a:avLst/>
          </a:prstGeom>
        </p:spPr>
        <p:txBody>
          <a:bodyPr wrap="square">
            <a:spAutoFit/>
          </a:bodyPr>
          <a:lstStyle/>
          <a:p>
            <a:pPr algn="ctr"/>
            <a:r>
              <a:rPr lang="en-US" sz="1600" dirty="0" smtClean="0">
                <a:solidFill>
                  <a:srgbClr val="FF0066"/>
                </a:solidFill>
              </a:rPr>
              <a:t>Emerged as hottest </a:t>
            </a:r>
            <a:r>
              <a:rPr lang="en-US" sz="1600" dirty="0">
                <a:solidFill>
                  <a:srgbClr val="FF0066"/>
                </a:solidFill>
              </a:rPr>
              <a:t>new professions and academic </a:t>
            </a:r>
            <a:r>
              <a:rPr lang="en-US" sz="1600" dirty="0" smtClean="0">
                <a:solidFill>
                  <a:srgbClr val="FF0066"/>
                </a:solidFill>
              </a:rPr>
              <a:t>disciplines. </a:t>
            </a:r>
            <a:endParaRPr lang="en-US" sz="1600" dirty="0">
              <a:solidFill>
                <a:srgbClr val="FF0066"/>
              </a:solidFill>
            </a:endParaRPr>
          </a:p>
        </p:txBody>
      </p:sp>
      <p:sp>
        <p:nvSpPr>
          <p:cNvPr id="8" name="TextBox 7"/>
          <p:cNvSpPr txBox="1"/>
          <p:nvPr/>
        </p:nvSpPr>
        <p:spPr>
          <a:xfrm>
            <a:off x="6285874" y="2039081"/>
            <a:ext cx="5067926" cy="338554"/>
          </a:xfrm>
          <a:prstGeom prst="rect">
            <a:avLst/>
          </a:prstGeom>
          <a:noFill/>
        </p:spPr>
        <p:txBody>
          <a:bodyPr wrap="square" rtlCol="0">
            <a:spAutoFit/>
          </a:bodyPr>
          <a:lstStyle/>
          <a:p>
            <a:pPr algn="ctr"/>
            <a:r>
              <a:rPr lang="en-US" sz="1600" b="1" dirty="0" smtClean="0">
                <a:solidFill>
                  <a:srgbClr val="FF0066"/>
                </a:solidFill>
              </a:rPr>
              <a:t>Demand is racing ahead of supply</a:t>
            </a:r>
            <a:r>
              <a:rPr lang="en-US" sz="1600" dirty="0" smtClean="0">
                <a:solidFill>
                  <a:srgbClr val="FF0066"/>
                </a:solidFill>
              </a:rPr>
              <a:t>.</a:t>
            </a:r>
            <a:endParaRPr lang="en-US" sz="1600" dirty="0">
              <a:solidFill>
                <a:srgbClr val="FF0066"/>
              </a:solidFill>
            </a:endParaRPr>
          </a:p>
        </p:txBody>
      </p:sp>
      <p:pic>
        <p:nvPicPr>
          <p:cNvPr id="9" name="Picture 8"/>
          <p:cNvPicPr>
            <a:picLocks noChangeAspect="1"/>
          </p:cNvPicPr>
          <p:nvPr/>
        </p:nvPicPr>
        <p:blipFill>
          <a:blip r:embed="rId4"/>
          <a:stretch>
            <a:fillRect/>
          </a:stretch>
        </p:blipFill>
        <p:spPr>
          <a:xfrm>
            <a:off x="6529594" y="3739128"/>
            <a:ext cx="5619099" cy="1823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6996940" y="5911139"/>
            <a:ext cx="3819507"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rPr>
              <a:t>Data-driven decision making</a:t>
            </a:r>
            <a:endParaRPr lang="en-US" sz="2400" b="1" cap="none" spc="0" dirty="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endParaRPr>
          </a:p>
        </p:txBody>
      </p:sp>
      <p:sp>
        <p:nvSpPr>
          <p:cNvPr id="11" name="Rectangle 10"/>
          <p:cNvSpPr/>
          <p:nvPr/>
        </p:nvSpPr>
        <p:spPr>
          <a:xfrm>
            <a:off x="8077581" y="6423917"/>
            <a:ext cx="1035604"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Accuracy</a:t>
            </a:r>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Rectangle 11"/>
          <p:cNvSpPr/>
          <p:nvPr/>
        </p:nvSpPr>
        <p:spPr>
          <a:xfrm>
            <a:off x="9982200" y="6423917"/>
            <a:ext cx="1090555"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Efficiency</a:t>
            </a:r>
            <a:endPar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Up Arrow 12"/>
          <p:cNvSpPr/>
          <p:nvPr/>
        </p:nvSpPr>
        <p:spPr>
          <a:xfrm>
            <a:off x="7901195" y="6353984"/>
            <a:ext cx="172052" cy="43882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p:cNvSpPr/>
          <p:nvPr/>
        </p:nvSpPr>
        <p:spPr>
          <a:xfrm>
            <a:off x="9824133" y="6372804"/>
            <a:ext cx="158067" cy="42403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lide Number Placeholder 15"/>
          <p:cNvSpPr>
            <a:spLocks noGrp="1"/>
          </p:cNvSpPr>
          <p:nvPr>
            <p:ph type="sldNum" sz="quarter" idx="12"/>
          </p:nvPr>
        </p:nvSpPr>
        <p:spPr/>
        <p:txBody>
          <a:bodyPr/>
          <a:lstStyle/>
          <a:p>
            <a:fld id="{3CB4AA84-9115-4268-B888-CCED4FC5B8C3}" type="slidenum">
              <a:rPr lang="en-US" smtClean="0"/>
              <a:t>22</a:t>
            </a:fld>
            <a:endParaRPr lang="en-US"/>
          </a:p>
        </p:txBody>
      </p:sp>
      <p:sp>
        <p:nvSpPr>
          <p:cNvPr id="15" name="Rectangle 14"/>
          <p:cNvSpPr/>
          <p:nvPr/>
        </p:nvSpPr>
        <p:spPr>
          <a:xfrm>
            <a:off x="153725" y="5182273"/>
            <a:ext cx="6421491" cy="1554272"/>
          </a:xfrm>
          <a:prstGeom prst="rect">
            <a:avLst/>
          </a:prstGeom>
          <a:solidFill>
            <a:schemeClr val="accent4">
              <a:lumMod val="20000"/>
              <a:lumOff val="80000"/>
            </a:schemeClr>
          </a:solidFill>
        </p:spPr>
        <p:txBody>
          <a:bodyPr wrap="square">
            <a:spAutoFit/>
          </a:bodyPr>
          <a:lstStyle/>
          <a:p>
            <a:pPr>
              <a:spcBef>
                <a:spcPts val="600"/>
              </a:spcBef>
            </a:pPr>
            <a:r>
              <a:rPr lang="en-US" sz="1500" b="1" dirty="0"/>
              <a:t>NEED: </a:t>
            </a:r>
            <a:r>
              <a:rPr lang="en-US" sz="1500" dirty="0"/>
              <a:t>the future is increasingly complex and </a:t>
            </a:r>
            <a:r>
              <a:rPr lang="en-US" sz="1500" i="1" dirty="0"/>
              <a:t>difficult to </a:t>
            </a:r>
            <a:r>
              <a:rPr lang="en-US" sz="1500" i="1" dirty="0" smtClean="0"/>
              <a:t>predict</a:t>
            </a:r>
            <a:r>
              <a:rPr lang="en-US" sz="1500" dirty="0" smtClean="0"/>
              <a:t>.</a:t>
            </a:r>
            <a:endParaRPr lang="en-US" sz="1500" dirty="0"/>
          </a:p>
          <a:p>
            <a:pPr lvl="0">
              <a:spcBef>
                <a:spcPts val="600"/>
              </a:spcBef>
            </a:pPr>
            <a:r>
              <a:rPr lang="en-US" sz="1500" b="1" dirty="0"/>
              <a:t>NEED: </a:t>
            </a:r>
            <a:r>
              <a:rPr lang="en-US" sz="1500" dirty="0"/>
              <a:t>we don’t have enough </a:t>
            </a:r>
            <a:r>
              <a:rPr lang="en-US" sz="1500" i="1" dirty="0"/>
              <a:t>qualified experts</a:t>
            </a:r>
            <a:r>
              <a:rPr lang="en-US" sz="1500" dirty="0"/>
              <a:t>, and experts often get it </a:t>
            </a:r>
            <a:r>
              <a:rPr lang="en-US" sz="1500" dirty="0" smtClean="0"/>
              <a:t>wrong.</a:t>
            </a:r>
            <a:endParaRPr lang="en-US" sz="1500" dirty="0"/>
          </a:p>
          <a:p>
            <a:pPr>
              <a:spcBef>
                <a:spcPts val="600"/>
              </a:spcBef>
            </a:pPr>
            <a:r>
              <a:rPr lang="en-US" sz="1500" b="1" dirty="0"/>
              <a:t>RAW MATERIALS: </a:t>
            </a:r>
            <a:r>
              <a:rPr lang="en-US" sz="1500" dirty="0"/>
              <a:t>we are </a:t>
            </a:r>
            <a:r>
              <a:rPr lang="en-US" sz="1500" dirty="0" smtClean="0"/>
              <a:t>generating </a:t>
            </a:r>
            <a:r>
              <a:rPr lang="en-US" sz="1500" i="1" dirty="0"/>
              <a:t>huge amounts of data </a:t>
            </a:r>
            <a:r>
              <a:rPr lang="en-US" sz="1500" dirty="0"/>
              <a:t>at an increasing </a:t>
            </a:r>
            <a:r>
              <a:rPr lang="en-US" sz="1500" dirty="0" smtClean="0"/>
              <a:t>rate.</a:t>
            </a:r>
            <a:endParaRPr lang="en-US" sz="1500" dirty="0"/>
          </a:p>
          <a:p>
            <a:pPr>
              <a:spcBef>
                <a:spcPts val="600"/>
              </a:spcBef>
            </a:pPr>
            <a:r>
              <a:rPr lang="en-US" sz="1500" b="1" dirty="0"/>
              <a:t>ENABLER: </a:t>
            </a:r>
            <a:r>
              <a:rPr lang="en-US" sz="1500" dirty="0"/>
              <a:t>new </a:t>
            </a:r>
            <a:r>
              <a:rPr lang="en-US" sz="1500" i="1" dirty="0"/>
              <a:t>hardware and software </a:t>
            </a:r>
            <a:r>
              <a:rPr lang="en-US" sz="1500" dirty="0"/>
              <a:t>tools</a:t>
            </a:r>
            <a:r>
              <a:rPr lang="en-US" sz="1500" b="1" i="1" dirty="0"/>
              <a:t> </a:t>
            </a:r>
            <a:r>
              <a:rPr lang="en-US" sz="1500" dirty="0"/>
              <a:t>are </a:t>
            </a:r>
            <a:r>
              <a:rPr lang="en-US" sz="1500" dirty="0" smtClean="0"/>
              <a:t>emerging.</a:t>
            </a:r>
            <a:endParaRPr lang="en-US" sz="1500" dirty="0"/>
          </a:p>
          <a:p>
            <a:pPr>
              <a:spcBef>
                <a:spcPts val="600"/>
              </a:spcBef>
            </a:pPr>
            <a:r>
              <a:rPr lang="en-US" sz="1500" b="1" dirty="0"/>
              <a:t>THEREFORE: </a:t>
            </a:r>
            <a:r>
              <a:rPr lang="en-US" sz="1500" dirty="0"/>
              <a:t>Data science is </a:t>
            </a:r>
            <a:r>
              <a:rPr lang="en-US" sz="1500" b="1" i="1" dirty="0"/>
              <a:t>inevitable!  </a:t>
            </a:r>
            <a:r>
              <a:rPr lang="en-US" sz="1500" dirty="0"/>
              <a:t>We don’t have a </a:t>
            </a:r>
            <a:r>
              <a:rPr lang="en-US" sz="1500" dirty="0" smtClean="0"/>
              <a:t>choice.</a:t>
            </a:r>
            <a:endParaRPr lang="en-US" sz="1500" dirty="0"/>
          </a:p>
        </p:txBody>
      </p:sp>
      <p:sp>
        <p:nvSpPr>
          <p:cNvPr id="7" name="Rectangle 6"/>
          <p:cNvSpPr/>
          <p:nvPr/>
        </p:nvSpPr>
        <p:spPr>
          <a:xfrm>
            <a:off x="3127263" y="1139144"/>
            <a:ext cx="1758687" cy="369332"/>
          </a:xfrm>
          <a:prstGeom prst="rect">
            <a:avLst/>
          </a:prstGeom>
        </p:spPr>
        <p:txBody>
          <a:bodyPr wrap="none">
            <a:spAutoFit/>
          </a:bodyPr>
          <a:lstStyle/>
          <a:p>
            <a:pPr lvl="0" algn="ctr"/>
            <a:r>
              <a:rPr lang="en-US" b="1" dirty="0" smtClean="0">
                <a:solidFill>
                  <a:srgbClr val="682BCE"/>
                </a:solidFill>
              </a:rPr>
              <a:t>Keyword search.</a:t>
            </a:r>
            <a:endParaRPr lang="en-US" b="1" dirty="0">
              <a:solidFill>
                <a:srgbClr val="682BCE"/>
              </a:solidFill>
            </a:endParaRPr>
          </a:p>
        </p:txBody>
      </p:sp>
      <p:pic>
        <p:nvPicPr>
          <p:cNvPr id="17" name="Picture 16"/>
          <p:cNvPicPr>
            <a:picLocks noChangeAspect="1"/>
          </p:cNvPicPr>
          <p:nvPr/>
        </p:nvPicPr>
        <p:blipFill>
          <a:blip r:embed="rId5"/>
          <a:stretch>
            <a:fillRect/>
          </a:stretch>
        </p:blipFill>
        <p:spPr>
          <a:xfrm>
            <a:off x="153725" y="4400072"/>
            <a:ext cx="1119576" cy="809996"/>
          </a:xfrm>
          <a:prstGeom prst="rect">
            <a:avLst/>
          </a:prstGeom>
        </p:spPr>
      </p:pic>
      <p:sp>
        <p:nvSpPr>
          <p:cNvPr id="18" name="Oval 17"/>
          <p:cNvSpPr/>
          <p:nvPr/>
        </p:nvSpPr>
        <p:spPr>
          <a:xfrm>
            <a:off x="10810545" y="3677155"/>
            <a:ext cx="1320594" cy="18370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69943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23</a:t>
            </a:fld>
            <a:endParaRPr lang="en-US"/>
          </a:p>
        </p:txBody>
      </p:sp>
      <p:pic>
        <p:nvPicPr>
          <p:cNvPr id="5" name="Picture 4"/>
          <p:cNvPicPr>
            <a:picLocks noChangeAspect="1"/>
          </p:cNvPicPr>
          <p:nvPr/>
        </p:nvPicPr>
        <p:blipFill rotWithShape="1">
          <a:blip r:embed="rId2"/>
          <a:srcRect l="11431" t="11778" r="7957" b="11776"/>
          <a:stretch/>
        </p:blipFill>
        <p:spPr>
          <a:xfrm>
            <a:off x="1689537" y="456229"/>
            <a:ext cx="8292663" cy="5155325"/>
          </a:xfrm>
          <a:prstGeom prst="rect">
            <a:avLst/>
          </a:prstGeom>
        </p:spPr>
      </p:pic>
      <p:sp>
        <p:nvSpPr>
          <p:cNvPr id="6" name="Rectangle 5"/>
          <p:cNvSpPr/>
          <p:nvPr/>
        </p:nvSpPr>
        <p:spPr>
          <a:xfrm>
            <a:off x="1689537" y="5799286"/>
            <a:ext cx="9028387" cy="369332"/>
          </a:xfrm>
          <a:prstGeom prst="rect">
            <a:avLst/>
          </a:prstGeom>
        </p:spPr>
        <p:txBody>
          <a:bodyPr wrap="square">
            <a:spAutoFit/>
          </a:bodyPr>
          <a:lstStyle/>
          <a:p>
            <a:r>
              <a:rPr lang="en-US" dirty="0"/>
              <a:t>The growth in data scientist job postings on Indeed, from December 2016 to December 2018</a:t>
            </a:r>
          </a:p>
        </p:txBody>
      </p:sp>
    </p:spTree>
    <p:extLst>
      <p:ext uri="{BB962C8B-B14F-4D97-AF65-F5344CB8AC3E}">
        <p14:creationId xmlns:p14="http://schemas.microsoft.com/office/powerpoint/2010/main" val="2266549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24</a:t>
            </a:fld>
            <a:endParaRPr lang="en-US" dirty="0"/>
          </a:p>
        </p:txBody>
      </p:sp>
      <p:pic>
        <p:nvPicPr>
          <p:cNvPr id="5" name="Picture 4"/>
          <p:cNvPicPr>
            <a:picLocks noChangeAspect="1"/>
          </p:cNvPicPr>
          <p:nvPr/>
        </p:nvPicPr>
        <p:blipFill>
          <a:blip r:embed="rId2"/>
          <a:stretch>
            <a:fillRect/>
          </a:stretch>
        </p:blipFill>
        <p:spPr>
          <a:xfrm>
            <a:off x="1573967" y="50249"/>
            <a:ext cx="8892829" cy="6488663"/>
          </a:xfrm>
          <a:prstGeom prst="rect">
            <a:avLst/>
          </a:prstGeom>
        </p:spPr>
      </p:pic>
      <p:sp>
        <p:nvSpPr>
          <p:cNvPr id="6" name="Rectangle 5"/>
          <p:cNvSpPr/>
          <p:nvPr/>
        </p:nvSpPr>
        <p:spPr>
          <a:xfrm>
            <a:off x="783237" y="6398309"/>
            <a:ext cx="9198963" cy="369332"/>
          </a:xfrm>
          <a:prstGeom prst="rect">
            <a:avLst/>
          </a:prstGeom>
          <a:solidFill>
            <a:schemeClr val="accent4">
              <a:lumMod val="20000"/>
              <a:lumOff val="80000"/>
            </a:schemeClr>
          </a:solidFill>
        </p:spPr>
        <p:txBody>
          <a:bodyPr wrap="square">
            <a:spAutoFit/>
          </a:bodyPr>
          <a:lstStyle/>
          <a:p>
            <a:r>
              <a:rPr lang="en-US" dirty="0">
                <a:hlinkClick r:id="rId3"/>
              </a:rPr>
              <a:t>https://</a:t>
            </a:r>
            <a:r>
              <a:rPr lang="en-US" dirty="0" smtClean="0">
                <a:hlinkClick r:id="rId3"/>
              </a:rPr>
              <a:t>www.simplilearn.com/why-and-how-data-science-matters-to-business-article</a:t>
            </a:r>
            <a:endParaRPr lang="en-US" dirty="0"/>
          </a:p>
        </p:txBody>
      </p:sp>
    </p:spTree>
    <p:extLst>
      <p:ext uri="{BB962C8B-B14F-4D97-AF65-F5344CB8AC3E}">
        <p14:creationId xmlns:p14="http://schemas.microsoft.com/office/powerpoint/2010/main" val="3514534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pPr lvl="0" algn="ctr" latinLnBrk="1">
              <a:lnSpc>
                <a:spcPct val="100000"/>
              </a:lnSpc>
              <a:spcBef>
                <a:spcPts val="0"/>
              </a:spcBef>
            </a:pPr>
            <a:r>
              <a:rPr lang="en-US" b="1" dirty="0" smtClean="0">
                <a:solidFill>
                  <a:srgbClr val="C00000"/>
                </a:solidFill>
                <a:ea typeface="+mn-ea"/>
                <a:cs typeface="+mn-cs"/>
              </a:rPr>
              <a:t>Video</a:t>
            </a:r>
            <a:endParaRPr lang="en-US" altLang="ko-KR" sz="3800" b="1" dirty="0">
              <a:solidFill>
                <a:srgbClr val="C00000"/>
              </a:solidFill>
              <a:latin typeface="Arial" pitchFamily="34" charset="0"/>
              <a:cs typeface="Arial" pitchFamily="34" charset="0"/>
            </a:endParaRPr>
          </a:p>
        </p:txBody>
      </p:sp>
      <p:sp>
        <p:nvSpPr>
          <p:cNvPr id="3" name="Content Placeholder 2"/>
          <p:cNvSpPr>
            <a:spLocks noGrp="1"/>
          </p:cNvSpPr>
          <p:nvPr>
            <p:ph idx="1"/>
          </p:nvPr>
        </p:nvSpPr>
        <p:spPr>
          <a:xfrm>
            <a:off x="868299" y="1250013"/>
            <a:ext cx="10515600" cy="4351338"/>
          </a:xfrm>
        </p:spPr>
        <p:txBody>
          <a:bodyPr/>
          <a:lstStyle/>
          <a:p>
            <a:pPr marL="0" indent="0">
              <a:buNone/>
            </a:pPr>
            <a:r>
              <a:rPr lang="en-US" dirty="0"/>
              <a:t>"Data Science: Where are We Going?" - Dr. DJ </a:t>
            </a:r>
            <a:r>
              <a:rPr lang="en-US" dirty="0" err="1"/>
              <a:t>Patil</a:t>
            </a:r>
            <a:r>
              <a:rPr lang="en-US" dirty="0"/>
              <a:t>  (12:59 minutes) </a:t>
            </a:r>
            <a:r>
              <a:rPr lang="en-US" dirty="0">
                <a:hlinkClick r:id="rId2"/>
              </a:rPr>
              <a:t>https://</a:t>
            </a:r>
            <a:r>
              <a:rPr lang="en-US" dirty="0" smtClean="0">
                <a:hlinkClick r:id="rId2"/>
              </a:rPr>
              <a:t>www.youtube.com/watch?v=3_1reLdh5xw</a:t>
            </a:r>
            <a:endParaRPr lang="en-US" dirty="0" smtClean="0"/>
          </a:p>
          <a:p>
            <a:endParaRPr lang="en-US" dirty="0"/>
          </a:p>
        </p:txBody>
      </p:sp>
      <p:sp>
        <p:nvSpPr>
          <p:cNvPr id="4" name="Slide Number Placeholder 3"/>
          <p:cNvSpPr>
            <a:spLocks noGrp="1"/>
          </p:cNvSpPr>
          <p:nvPr>
            <p:ph type="sldNum" sz="quarter" idx="12"/>
          </p:nvPr>
        </p:nvSpPr>
        <p:spPr/>
        <p:txBody>
          <a:bodyPr/>
          <a:lstStyle/>
          <a:p>
            <a:fld id="{3CB4AA84-9115-4268-B888-CCED4FC5B8C3}" type="slidenum">
              <a:rPr lang="en-US" smtClean="0"/>
              <a:t>25</a:t>
            </a:fld>
            <a:endParaRPr lang="en-US"/>
          </a:p>
        </p:txBody>
      </p:sp>
      <p:pic>
        <p:nvPicPr>
          <p:cNvPr id="5" name="Picture 4"/>
          <p:cNvPicPr>
            <a:picLocks noChangeAspect="1"/>
          </p:cNvPicPr>
          <p:nvPr/>
        </p:nvPicPr>
        <p:blipFill>
          <a:blip r:embed="rId3"/>
          <a:stretch>
            <a:fillRect/>
          </a:stretch>
        </p:blipFill>
        <p:spPr>
          <a:xfrm>
            <a:off x="1204707" y="2539632"/>
            <a:ext cx="2935460" cy="3791636"/>
          </a:xfrm>
          <a:prstGeom prst="rect">
            <a:avLst/>
          </a:prstGeom>
          <a:ln>
            <a:noFill/>
          </a:ln>
          <a:effectLst>
            <a:outerShdw blurRad="190500" algn="tl" rotWithShape="0">
              <a:srgbClr val="000000">
                <a:alpha val="70000"/>
              </a:srgbClr>
            </a:outerShdw>
          </a:effectLst>
        </p:spPr>
      </p:pic>
      <p:sp>
        <p:nvSpPr>
          <p:cNvPr id="6" name="Rectangle 5"/>
          <p:cNvSpPr/>
          <p:nvPr/>
        </p:nvSpPr>
        <p:spPr>
          <a:xfrm>
            <a:off x="4971322" y="2618933"/>
            <a:ext cx="3152145" cy="400110"/>
          </a:xfrm>
          <a:prstGeom prst="rect">
            <a:avLst/>
          </a:prstGeom>
        </p:spPr>
        <p:txBody>
          <a:bodyPr wrap="none">
            <a:spAutoFit/>
          </a:bodyPr>
          <a:lstStyle/>
          <a:p>
            <a:r>
              <a:rPr lang="en-US" sz="2000" dirty="0" smtClean="0"/>
              <a:t>USA first Chief Data Scientist</a:t>
            </a:r>
            <a:endParaRPr lang="en-US" sz="2000" dirty="0"/>
          </a:p>
        </p:txBody>
      </p:sp>
      <p:sp>
        <p:nvSpPr>
          <p:cNvPr id="7" name="Rectangle 6"/>
          <p:cNvSpPr/>
          <p:nvPr/>
        </p:nvSpPr>
        <p:spPr>
          <a:xfrm>
            <a:off x="4971322" y="3133368"/>
            <a:ext cx="3483454" cy="400110"/>
          </a:xfrm>
          <a:prstGeom prst="rect">
            <a:avLst/>
          </a:prstGeom>
        </p:spPr>
        <p:txBody>
          <a:bodyPr wrap="none">
            <a:spAutoFit/>
          </a:bodyPr>
          <a:lstStyle/>
          <a:p>
            <a:r>
              <a:rPr lang="en-US" sz="2000" dirty="0"/>
              <a:t>Former U.S. Chief Data Scientist</a:t>
            </a:r>
          </a:p>
        </p:txBody>
      </p:sp>
      <p:pic>
        <p:nvPicPr>
          <p:cNvPr id="8" name="Picture 7"/>
          <p:cNvPicPr>
            <a:picLocks noChangeAspect="1"/>
          </p:cNvPicPr>
          <p:nvPr/>
        </p:nvPicPr>
        <p:blipFill>
          <a:blip r:embed="rId4"/>
          <a:stretch>
            <a:fillRect/>
          </a:stretch>
        </p:blipFill>
        <p:spPr>
          <a:xfrm>
            <a:off x="4913116" y="3699492"/>
            <a:ext cx="5823672" cy="1471917"/>
          </a:xfrm>
          <a:prstGeom prst="rect">
            <a:avLst/>
          </a:prstGeom>
        </p:spPr>
      </p:pic>
    </p:spTree>
    <p:extLst>
      <p:ext uri="{BB962C8B-B14F-4D97-AF65-F5344CB8AC3E}">
        <p14:creationId xmlns:p14="http://schemas.microsoft.com/office/powerpoint/2010/main" val="2011999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26</a:t>
            </a:fld>
            <a:endParaRPr lang="en-US"/>
          </a:p>
        </p:txBody>
      </p:sp>
      <p:sp>
        <p:nvSpPr>
          <p:cNvPr id="3" name="Title 12"/>
          <p:cNvSpPr txBox="1">
            <a:spLocks/>
          </p:cNvSpPr>
          <p:nvPr/>
        </p:nvSpPr>
        <p:spPr>
          <a:xfrm>
            <a:off x="993299" y="254454"/>
            <a:ext cx="10360501" cy="711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C00000"/>
                </a:solidFill>
              </a:rPr>
              <a:t>Data – The Raw Materials</a:t>
            </a:r>
            <a:endParaRPr lang="en-US" b="1" dirty="0">
              <a:solidFill>
                <a:srgbClr val="C00000"/>
              </a:solidFill>
            </a:endParaRPr>
          </a:p>
        </p:txBody>
      </p:sp>
      <p:sp>
        <p:nvSpPr>
          <p:cNvPr id="4" name="Content Placeholder 13"/>
          <p:cNvSpPr txBox="1">
            <a:spLocks/>
          </p:cNvSpPr>
          <p:nvPr/>
        </p:nvSpPr>
        <p:spPr>
          <a:xfrm>
            <a:off x="174268" y="1216663"/>
            <a:ext cx="11998562" cy="4470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solidFill>
                  <a:srgbClr val="FF0000"/>
                </a:solidFill>
              </a:rPr>
              <a:t>DATA</a:t>
            </a:r>
            <a:r>
              <a:rPr lang="en-US" dirty="0" smtClean="0"/>
              <a:t> - Facts and statistics collected together for reference or analysis. </a:t>
            </a:r>
            <a:r>
              <a:rPr lang="en-US" sz="1400" dirty="0" smtClean="0"/>
              <a:t>Watch the video on “What is Data?” </a:t>
            </a:r>
            <a:r>
              <a:rPr lang="en-US" sz="1400" dirty="0" smtClean="0">
                <a:hlinkClick r:id="rId2"/>
              </a:rPr>
              <a:t>https://www.youtube.com/watch?v=EMHP-q4GEDc</a:t>
            </a:r>
            <a:endParaRPr lang="en-US" sz="1400" dirty="0"/>
          </a:p>
          <a:p>
            <a:pPr marL="0" indent="0">
              <a:buNone/>
            </a:pPr>
            <a:r>
              <a:rPr lang="en-US" sz="1400" dirty="0" smtClean="0"/>
              <a:t>      “Data –Information – Knowledge”   </a:t>
            </a:r>
            <a:r>
              <a:rPr lang="en-US" sz="1400" dirty="0" smtClean="0">
                <a:solidFill>
                  <a:srgbClr val="FFFF00"/>
                </a:solidFill>
                <a:hlinkClick r:id="rId3"/>
              </a:rPr>
              <a:t>https://www.youtube.com/watch?v=QsP5WGv0aQc</a:t>
            </a:r>
            <a:endParaRPr lang="en-US" sz="1400" dirty="0" smtClean="0">
              <a:solidFill>
                <a:srgbClr val="FFFF00"/>
              </a:solidFill>
            </a:endParaRPr>
          </a:p>
          <a:p>
            <a:pPr marL="274320" lvl="1" indent="0">
              <a:buFont typeface="Arial" panose="020B0604020202020204" pitchFamily="34" charset="0"/>
              <a:buNone/>
            </a:pPr>
            <a:endParaRPr lang="en-US" sz="1000" dirty="0" smtClean="0">
              <a:solidFill>
                <a:srgbClr val="FFFF00"/>
              </a:solidFill>
            </a:endParaRPr>
          </a:p>
          <a:p>
            <a:pPr marL="0" indent="0" algn="just">
              <a:buNone/>
            </a:pPr>
            <a:r>
              <a:rPr lang="en-US" b="1" dirty="0" smtClean="0">
                <a:solidFill>
                  <a:srgbClr val="0070C0"/>
                </a:solidFill>
              </a:rPr>
              <a:t>SCIENCE</a:t>
            </a:r>
            <a:r>
              <a:rPr lang="en-US" dirty="0" smtClean="0"/>
              <a:t> - A systematic study through observation and experiment.                      </a:t>
            </a:r>
            <a:r>
              <a:rPr lang="en-US" sz="1400" dirty="0" smtClean="0"/>
              <a:t>What is Science? </a:t>
            </a:r>
            <a:r>
              <a:rPr lang="en-US" sz="1400" dirty="0" smtClean="0">
                <a:hlinkClick r:id="rId4"/>
              </a:rPr>
              <a:t>https://www.youtube.com/watch?v=hDQ8ggroeE4</a:t>
            </a:r>
            <a:endParaRPr lang="en-US" sz="1400" dirty="0" smtClean="0"/>
          </a:p>
          <a:p>
            <a:pPr marL="0" indent="0" algn="just">
              <a:buFont typeface="Arial" panose="020B0604020202020204" pitchFamily="34" charset="0"/>
              <a:buNone/>
            </a:pPr>
            <a:r>
              <a:rPr lang="en-US" sz="1400" dirty="0" smtClean="0"/>
              <a:t>      How does do science? │ Figuring out what's true   </a:t>
            </a:r>
            <a:r>
              <a:rPr lang="en-US" sz="1400" dirty="0" smtClean="0">
                <a:hlinkClick r:id="rId5"/>
              </a:rPr>
              <a:t>https://www.youtube.com/watch?v=3MRHcYtZjFY</a:t>
            </a:r>
            <a:endParaRPr lang="en-US" sz="1400" dirty="0" smtClean="0"/>
          </a:p>
          <a:p>
            <a:pPr marL="0" indent="0" algn="just">
              <a:buNone/>
            </a:pPr>
            <a:r>
              <a:rPr lang="en-US" b="1" dirty="0" smtClean="0"/>
              <a:t>DATA SCIENCE </a:t>
            </a:r>
            <a:r>
              <a:rPr lang="en-US" dirty="0" smtClean="0"/>
              <a:t>- The </a:t>
            </a:r>
            <a:r>
              <a:rPr lang="en-US" b="1" dirty="0" smtClean="0">
                <a:solidFill>
                  <a:srgbClr val="0070C0"/>
                </a:solidFill>
              </a:rPr>
              <a:t>scientific</a:t>
            </a:r>
            <a:r>
              <a:rPr lang="en-US" b="1" dirty="0" smtClean="0"/>
              <a:t> </a:t>
            </a:r>
            <a:r>
              <a:rPr lang="en-US" dirty="0" smtClean="0"/>
              <a:t>exploration</a:t>
            </a:r>
            <a:r>
              <a:rPr lang="en-US" b="1" dirty="0" smtClean="0"/>
              <a:t> </a:t>
            </a:r>
            <a:r>
              <a:rPr lang="en-US" dirty="0" smtClean="0"/>
              <a:t>of </a:t>
            </a:r>
            <a:r>
              <a:rPr lang="en-US" b="1" dirty="0" smtClean="0">
                <a:solidFill>
                  <a:srgbClr val="FF0000"/>
                </a:solidFill>
              </a:rPr>
              <a:t>data</a:t>
            </a:r>
            <a:r>
              <a:rPr lang="en-US" dirty="0" smtClean="0"/>
              <a:t> to extract meaning or insight, and the construction of software to utilize such insight in a business context.</a:t>
            </a:r>
          </a:p>
          <a:p>
            <a:pPr algn="just"/>
            <a:endParaRPr lang="en-US" dirty="0"/>
          </a:p>
        </p:txBody>
      </p:sp>
      <p:sp>
        <p:nvSpPr>
          <p:cNvPr id="5" name="Rectangle 4"/>
          <p:cNvSpPr/>
          <p:nvPr/>
        </p:nvSpPr>
        <p:spPr>
          <a:xfrm>
            <a:off x="3127136" y="4727992"/>
            <a:ext cx="6092825" cy="1384995"/>
          </a:xfrm>
          <a:prstGeom prst="rect">
            <a:avLst/>
          </a:prstGeom>
        </p:spPr>
        <p:txBody>
          <a:bodyPr>
            <a:spAutoFit/>
          </a:bodyPr>
          <a:lstStyle/>
          <a:p>
            <a:r>
              <a:rPr lang="en-US" sz="2800" b="1" dirty="0"/>
              <a:t>Transform</a:t>
            </a:r>
            <a:r>
              <a:rPr lang="en-US" sz="2800" dirty="0"/>
              <a:t> data into valuable insights</a:t>
            </a:r>
          </a:p>
          <a:p>
            <a:r>
              <a:rPr lang="en-US" sz="2800" b="1" dirty="0" smtClean="0"/>
              <a:t>Transform</a:t>
            </a:r>
            <a:r>
              <a:rPr lang="en-US" sz="2800" dirty="0" smtClean="0"/>
              <a:t> </a:t>
            </a:r>
            <a:r>
              <a:rPr lang="en-US" sz="2800" dirty="0"/>
              <a:t>data into data products</a:t>
            </a:r>
          </a:p>
          <a:p>
            <a:r>
              <a:rPr lang="en-US" sz="2800" b="1" dirty="0" smtClean="0"/>
              <a:t>Transform</a:t>
            </a:r>
            <a:r>
              <a:rPr lang="en-US" sz="2800" dirty="0" smtClean="0"/>
              <a:t> </a:t>
            </a:r>
            <a:r>
              <a:rPr lang="en-US" sz="2800" dirty="0"/>
              <a:t>data into interesting stories</a:t>
            </a:r>
          </a:p>
        </p:txBody>
      </p:sp>
      <p:pic>
        <p:nvPicPr>
          <p:cNvPr id="6" name="Picture 5"/>
          <p:cNvPicPr>
            <a:picLocks noChangeAspect="1"/>
          </p:cNvPicPr>
          <p:nvPr/>
        </p:nvPicPr>
        <p:blipFill>
          <a:blip r:embed="rId6"/>
          <a:stretch>
            <a:fillRect/>
          </a:stretch>
        </p:blipFill>
        <p:spPr>
          <a:xfrm>
            <a:off x="727489" y="4768448"/>
            <a:ext cx="2399647" cy="1837230"/>
          </a:xfrm>
          <a:prstGeom prst="rect">
            <a:avLst/>
          </a:prstGeom>
        </p:spPr>
      </p:pic>
      <p:sp>
        <p:nvSpPr>
          <p:cNvPr id="7" name="Rectangle 6"/>
          <p:cNvSpPr/>
          <p:nvPr/>
        </p:nvSpPr>
        <p:spPr>
          <a:xfrm>
            <a:off x="1453784" y="6012866"/>
            <a:ext cx="1209114" cy="646331"/>
          </a:xfrm>
          <a:prstGeom prst="rect">
            <a:avLst/>
          </a:prstGeom>
          <a:noFill/>
        </p:spPr>
        <p:txBody>
          <a:bodyPr wrap="none" lIns="91440" tIns="45720" rIns="91440" bIns="45720">
            <a:spAutoFit/>
          </a:bodyPr>
          <a:lstStyle/>
          <a:p>
            <a:pPr algn="ctr"/>
            <a:r>
              <a:rPr lang="en-US" sz="3600" b="1" cap="none" spc="50" dirty="0" smtClean="0">
                <a:ln w="0"/>
                <a:solidFill>
                  <a:schemeClr val="accent2"/>
                </a:solidFill>
                <a:effectLst>
                  <a:innerShdw blurRad="63500" dist="50800" dir="13500000">
                    <a:srgbClr val="000000">
                      <a:alpha val="50000"/>
                    </a:srgbClr>
                  </a:innerShdw>
                </a:effectLst>
              </a:rPr>
              <a:t>DATA</a:t>
            </a:r>
            <a:endParaRPr lang="en-US" sz="3600" b="1" cap="none" spc="50" dirty="0">
              <a:ln w="0"/>
              <a:solidFill>
                <a:schemeClr val="accent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47810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27</a:t>
            </a:fld>
            <a:endParaRPr lang="en-US"/>
          </a:p>
        </p:txBody>
      </p:sp>
      <p:pic>
        <p:nvPicPr>
          <p:cNvPr id="3" name="Picture 2"/>
          <p:cNvPicPr>
            <a:picLocks noChangeAspect="1"/>
          </p:cNvPicPr>
          <p:nvPr/>
        </p:nvPicPr>
        <p:blipFill>
          <a:blip r:embed="rId2"/>
          <a:stretch>
            <a:fillRect/>
          </a:stretch>
        </p:blipFill>
        <p:spPr>
          <a:xfrm>
            <a:off x="678022" y="3269149"/>
            <a:ext cx="11264948" cy="2617635"/>
          </a:xfrm>
          <a:prstGeom prst="rect">
            <a:avLst/>
          </a:prstGeom>
        </p:spPr>
      </p:pic>
      <p:pic>
        <p:nvPicPr>
          <p:cNvPr id="4" name="Picture 3"/>
          <p:cNvPicPr>
            <a:picLocks noChangeAspect="1"/>
          </p:cNvPicPr>
          <p:nvPr/>
        </p:nvPicPr>
        <p:blipFill>
          <a:blip r:embed="rId3"/>
          <a:stretch>
            <a:fillRect/>
          </a:stretch>
        </p:blipFill>
        <p:spPr>
          <a:xfrm>
            <a:off x="3645235" y="500727"/>
            <a:ext cx="4965365" cy="2581383"/>
          </a:xfrm>
          <a:prstGeom prst="rect">
            <a:avLst/>
          </a:prstGeom>
        </p:spPr>
      </p:pic>
    </p:spTree>
    <p:extLst>
      <p:ext uri="{BB962C8B-B14F-4D97-AF65-F5344CB8AC3E}">
        <p14:creationId xmlns:p14="http://schemas.microsoft.com/office/powerpoint/2010/main" val="777796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859" y="141069"/>
            <a:ext cx="5843789" cy="928468"/>
          </a:xfrm>
        </p:spPr>
        <p:txBody>
          <a:bodyPr>
            <a:normAutofit/>
          </a:bodyPr>
          <a:lstStyle/>
          <a:p>
            <a:r>
              <a:rPr lang="en-US" sz="5400" b="1" dirty="0" smtClean="0">
                <a:solidFill>
                  <a:srgbClr val="C00000"/>
                </a:solidFill>
              </a:rPr>
              <a:t>WHAT</a:t>
            </a:r>
            <a:r>
              <a:rPr lang="en-US" b="1" dirty="0" smtClean="0">
                <a:solidFill>
                  <a:srgbClr val="C00000"/>
                </a:solidFill>
              </a:rPr>
              <a:t> is Data Science?</a:t>
            </a:r>
            <a:endParaRPr lang="en-US" b="1" dirty="0">
              <a:solidFill>
                <a:srgbClr val="C00000"/>
              </a:solidFill>
            </a:endParaRPr>
          </a:p>
        </p:txBody>
      </p:sp>
      <p:sp>
        <p:nvSpPr>
          <p:cNvPr id="3" name="Content Placeholder 2"/>
          <p:cNvSpPr>
            <a:spLocks noGrp="1"/>
          </p:cNvSpPr>
          <p:nvPr>
            <p:ph idx="1"/>
          </p:nvPr>
        </p:nvSpPr>
        <p:spPr>
          <a:xfrm>
            <a:off x="198136" y="1119937"/>
            <a:ext cx="7709492" cy="4182862"/>
          </a:xfrm>
        </p:spPr>
        <p:txBody>
          <a:bodyPr>
            <a:normAutofit fontScale="92500" lnSpcReduction="20000"/>
          </a:bodyPr>
          <a:lstStyle/>
          <a:p>
            <a:pPr marL="0" indent="0">
              <a:buNone/>
            </a:pPr>
            <a:r>
              <a:rPr lang="en-US" dirty="0" smtClean="0">
                <a:solidFill>
                  <a:srgbClr val="FF0000"/>
                </a:solidFill>
              </a:rPr>
              <a:t>The discipline of drawing useful </a:t>
            </a:r>
            <a:r>
              <a:rPr lang="en-US" u="sng" dirty="0" smtClean="0">
                <a:solidFill>
                  <a:srgbClr val="FF0000"/>
                </a:solidFill>
              </a:rPr>
              <a:t>conclusions</a:t>
            </a:r>
            <a:r>
              <a:rPr lang="en-US" dirty="0" smtClean="0">
                <a:solidFill>
                  <a:srgbClr val="FF0000"/>
                </a:solidFill>
              </a:rPr>
              <a:t> from </a:t>
            </a:r>
            <a:r>
              <a:rPr lang="en-US" u="sng" dirty="0" smtClean="0">
                <a:solidFill>
                  <a:srgbClr val="FF0000"/>
                </a:solidFill>
              </a:rPr>
              <a:t>data</a:t>
            </a:r>
            <a:r>
              <a:rPr lang="en-US" dirty="0" smtClean="0">
                <a:solidFill>
                  <a:srgbClr val="FF0000"/>
                </a:solidFill>
              </a:rPr>
              <a:t> using </a:t>
            </a:r>
            <a:r>
              <a:rPr lang="en-US" u="sng" dirty="0" smtClean="0">
                <a:solidFill>
                  <a:srgbClr val="FF0000"/>
                </a:solidFill>
              </a:rPr>
              <a:t>computation</a:t>
            </a:r>
            <a:r>
              <a:rPr lang="en-US" dirty="0" smtClean="0">
                <a:solidFill>
                  <a:srgbClr val="FF0000"/>
                </a:solidFill>
              </a:rPr>
              <a:t>.</a:t>
            </a:r>
          </a:p>
          <a:p>
            <a:pPr marL="0" indent="0">
              <a:lnSpc>
                <a:spcPct val="100000"/>
              </a:lnSpc>
              <a:spcBef>
                <a:spcPts val="0"/>
              </a:spcBef>
              <a:buNone/>
            </a:pPr>
            <a:endParaRPr lang="en-US" u="sng" dirty="0" smtClean="0"/>
          </a:p>
          <a:p>
            <a:pPr marL="0" indent="0" algn="just">
              <a:lnSpc>
                <a:spcPct val="100000"/>
              </a:lnSpc>
              <a:spcBef>
                <a:spcPts val="0"/>
              </a:spcBef>
              <a:buNone/>
            </a:pPr>
            <a:r>
              <a:rPr lang="en-US" dirty="0"/>
              <a:t>Data science is a broad field that </a:t>
            </a:r>
            <a:r>
              <a:rPr lang="en-US" dirty="0" smtClean="0"/>
              <a:t>refers:</a:t>
            </a:r>
          </a:p>
          <a:p>
            <a:pPr algn="just">
              <a:lnSpc>
                <a:spcPct val="100000"/>
              </a:lnSpc>
              <a:spcBef>
                <a:spcPts val="0"/>
              </a:spcBef>
              <a:buFont typeface="Wingdings" panose="05000000000000000000" pitchFamily="2" charset="2"/>
              <a:buChar char="Ø"/>
            </a:pPr>
            <a:r>
              <a:rPr lang="en-US" dirty="0"/>
              <a:t> </a:t>
            </a:r>
            <a:r>
              <a:rPr lang="en-US" dirty="0" smtClean="0"/>
              <a:t>to </a:t>
            </a:r>
            <a:r>
              <a:rPr lang="en-US" dirty="0"/>
              <a:t>the collective processes, theories, concepts, tools and technologies that enable the review, analysis and extraction of valuable knowledge and information from raw data. </a:t>
            </a:r>
            <a:endParaRPr lang="en-US" dirty="0" smtClean="0"/>
          </a:p>
          <a:p>
            <a:pPr algn="just">
              <a:lnSpc>
                <a:spcPct val="100000"/>
              </a:lnSpc>
              <a:spcBef>
                <a:spcPts val="0"/>
              </a:spcBef>
              <a:buFont typeface="Wingdings" panose="05000000000000000000" pitchFamily="2" charset="2"/>
              <a:buChar char="Ø"/>
            </a:pPr>
            <a:r>
              <a:rPr lang="en-US" dirty="0" smtClean="0"/>
              <a:t>It </a:t>
            </a:r>
            <a:r>
              <a:rPr lang="en-US" dirty="0"/>
              <a:t>is geared toward helping individuals and organizations make better decisions from stored, consumed and managed data.</a:t>
            </a:r>
          </a:p>
          <a:p>
            <a:pPr marL="0" indent="0">
              <a:lnSpc>
                <a:spcPct val="100000"/>
              </a:lnSpc>
              <a:spcBef>
                <a:spcPts val="0"/>
              </a:spcBef>
              <a:buNone/>
            </a:pPr>
            <a:endParaRPr lang="en-US" u="sng" dirty="0"/>
          </a:p>
          <a:p>
            <a:pPr marL="0" indent="0">
              <a:lnSpc>
                <a:spcPct val="100000"/>
              </a:lnSpc>
              <a:spcBef>
                <a:spcPts val="0"/>
              </a:spcBef>
              <a:buNone/>
            </a:pPr>
            <a:r>
              <a:rPr lang="en-US" dirty="0"/>
              <a:t>Data science is formerly known as </a:t>
            </a:r>
            <a:r>
              <a:rPr lang="en-US" b="1" dirty="0" err="1"/>
              <a:t>datalogy</a:t>
            </a:r>
            <a:r>
              <a:rPr lang="en-US" dirty="0"/>
              <a:t>.</a:t>
            </a:r>
            <a:endParaRPr lang="en-US" dirty="0" smtClean="0"/>
          </a:p>
          <a:p>
            <a:pPr marL="0" indent="0">
              <a:buNone/>
            </a:pPr>
            <a:endParaRPr lang="en-US" dirty="0" smtClean="0"/>
          </a:p>
          <a:p>
            <a:pPr marL="0" indent="0">
              <a:buNone/>
            </a:pPr>
            <a:endParaRPr lang="en-US" dirty="0" smtClean="0"/>
          </a:p>
        </p:txBody>
      </p:sp>
      <p:sp>
        <p:nvSpPr>
          <p:cNvPr id="4" name="Rectangle 3"/>
          <p:cNvSpPr/>
          <p:nvPr/>
        </p:nvSpPr>
        <p:spPr>
          <a:xfrm>
            <a:off x="198136" y="6209693"/>
            <a:ext cx="11191741" cy="369332"/>
          </a:xfrm>
          <a:prstGeom prst="rect">
            <a:avLst/>
          </a:prstGeom>
        </p:spPr>
        <p:txBody>
          <a:bodyPr wrap="square">
            <a:spAutoFit/>
          </a:bodyPr>
          <a:lstStyle/>
          <a:p>
            <a:r>
              <a:rPr lang="en-US" dirty="0"/>
              <a:t>A Very Short History Of Data </a:t>
            </a:r>
            <a:r>
              <a:rPr lang="en-US" dirty="0" smtClean="0"/>
              <a:t>Science -  </a:t>
            </a:r>
            <a:endParaRPr lang="en-US" dirty="0"/>
          </a:p>
        </p:txBody>
      </p:sp>
      <p:sp>
        <p:nvSpPr>
          <p:cNvPr id="5" name="Rectangle 4"/>
          <p:cNvSpPr/>
          <p:nvPr/>
        </p:nvSpPr>
        <p:spPr>
          <a:xfrm>
            <a:off x="3923730" y="6202461"/>
            <a:ext cx="7967796" cy="307777"/>
          </a:xfrm>
          <a:prstGeom prst="rect">
            <a:avLst/>
          </a:prstGeom>
        </p:spPr>
        <p:txBody>
          <a:bodyPr wrap="square">
            <a:spAutoFit/>
          </a:bodyPr>
          <a:lstStyle/>
          <a:p>
            <a:r>
              <a:rPr lang="en-US" sz="1400" dirty="0">
                <a:hlinkClick r:id="rId2"/>
              </a:rPr>
              <a:t>http://www.forbes.com/sites/gilpress/2013/05/28/a-very-short-history-of-data-science/#</a:t>
            </a:r>
            <a:r>
              <a:rPr lang="en-US" sz="1400" dirty="0" smtClean="0">
                <a:hlinkClick r:id="rId2"/>
              </a:rPr>
              <a:t>2fe9538a69fd</a:t>
            </a:r>
            <a:r>
              <a:rPr lang="en-US" sz="1400" dirty="0" smtClean="0"/>
              <a:t> </a:t>
            </a:r>
            <a:endParaRPr lang="en-US" sz="1400" dirty="0"/>
          </a:p>
        </p:txBody>
      </p:sp>
      <p:sp>
        <p:nvSpPr>
          <p:cNvPr id="8" name="Rectangle 7"/>
          <p:cNvSpPr/>
          <p:nvPr/>
        </p:nvSpPr>
        <p:spPr>
          <a:xfrm>
            <a:off x="6310648" y="133776"/>
            <a:ext cx="5219589" cy="738664"/>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sz="2400" dirty="0"/>
              <a:t>"We have lots of data – now what?" </a:t>
            </a:r>
          </a:p>
          <a:p>
            <a:pPr algn="ctr"/>
            <a:r>
              <a:rPr lang="en-US" b="1" dirty="0" smtClean="0"/>
              <a:t>(</a:t>
            </a:r>
            <a:r>
              <a:rPr lang="en-US" b="1" dirty="0"/>
              <a:t>How can we unlock valuable insight from our data?)</a:t>
            </a:r>
            <a:r>
              <a:rPr lang="en-US" dirty="0"/>
              <a:t> </a:t>
            </a:r>
          </a:p>
        </p:txBody>
      </p:sp>
      <p:pic>
        <p:nvPicPr>
          <p:cNvPr id="6" name="Picture 5"/>
          <p:cNvPicPr>
            <a:picLocks noChangeAspect="1"/>
          </p:cNvPicPr>
          <p:nvPr/>
        </p:nvPicPr>
        <p:blipFill>
          <a:blip r:embed="rId3"/>
          <a:stretch>
            <a:fillRect/>
          </a:stretch>
        </p:blipFill>
        <p:spPr>
          <a:xfrm>
            <a:off x="8027187" y="2048136"/>
            <a:ext cx="3910026" cy="347729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Slide Number Placeholder 8"/>
          <p:cNvSpPr>
            <a:spLocks noGrp="1"/>
          </p:cNvSpPr>
          <p:nvPr>
            <p:ph type="sldNum" sz="quarter" idx="12"/>
          </p:nvPr>
        </p:nvSpPr>
        <p:spPr/>
        <p:txBody>
          <a:bodyPr/>
          <a:lstStyle/>
          <a:p>
            <a:fld id="{3CB4AA84-9115-4268-B888-CCED4FC5B8C3}" type="slidenum">
              <a:rPr lang="en-US" smtClean="0"/>
              <a:t>28</a:t>
            </a:fld>
            <a:endParaRPr lang="en-US"/>
          </a:p>
        </p:txBody>
      </p:sp>
      <p:sp>
        <p:nvSpPr>
          <p:cNvPr id="10" name="Rectangle 9"/>
          <p:cNvSpPr/>
          <p:nvPr/>
        </p:nvSpPr>
        <p:spPr>
          <a:xfrm>
            <a:off x="466859" y="5389653"/>
            <a:ext cx="6096000" cy="646331"/>
          </a:xfrm>
          <a:prstGeom prst="rect">
            <a:avLst/>
          </a:prstGeom>
          <a:solidFill>
            <a:srgbClr val="FFCCCC"/>
          </a:solidFill>
        </p:spPr>
        <p:txBody>
          <a:bodyPr>
            <a:spAutoFit/>
          </a:bodyPr>
          <a:lstStyle/>
          <a:p>
            <a:r>
              <a:rPr lang="en-US" dirty="0"/>
              <a:t>Code of conduct for Data Science -  </a:t>
            </a:r>
            <a:r>
              <a:rPr lang="en-US" dirty="0">
                <a:hlinkClick r:id="rId4"/>
              </a:rPr>
              <a:t>http://www.datascienceassn.org/code-of-conduct.html</a:t>
            </a:r>
            <a:endParaRPr lang="en-US" dirty="0"/>
          </a:p>
        </p:txBody>
      </p:sp>
    </p:spTree>
    <p:extLst>
      <p:ext uri="{BB962C8B-B14F-4D97-AF65-F5344CB8AC3E}">
        <p14:creationId xmlns:p14="http://schemas.microsoft.com/office/powerpoint/2010/main" val="20660817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29</a:t>
            </a:fld>
            <a:endParaRPr lang="en-US"/>
          </a:p>
        </p:txBody>
      </p:sp>
      <p:pic>
        <p:nvPicPr>
          <p:cNvPr id="5" name="Picture 4"/>
          <p:cNvPicPr>
            <a:picLocks noChangeAspect="1"/>
          </p:cNvPicPr>
          <p:nvPr/>
        </p:nvPicPr>
        <p:blipFill>
          <a:blip r:embed="rId2"/>
          <a:stretch>
            <a:fillRect/>
          </a:stretch>
        </p:blipFill>
        <p:spPr>
          <a:xfrm>
            <a:off x="412531" y="233198"/>
            <a:ext cx="11430000" cy="5981700"/>
          </a:xfrm>
          <a:prstGeom prst="rect">
            <a:avLst/>
          </a:prstGeom>
        </p:spPr>
      </p:pic>
    </p:spTree>
    <p:extLst>
      <p:ext uri="{BB962C8B-B14F-4D97-AF65-F5344CB8AC3E}">
        <p14:creationId xmlns:p14="http://schemas.microsoft.com/office/powerpoint/2010/main" val="2320203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14"/>
          <p:cNvSpPr>
            <a:spLocks noChangeArrowheads="1"/>
          </p:cNvSpPr>
          <p:nvPr/>
        </p:nvSpPr>
        <p:spPr bwMode="auto">
          <a:xfrm>
            <a:off x="1077343" y="2863379"/>
            <a:ext cx="6911975" cy="684213"/>
          </a:xfrm>
          <a:prstGeom prst="rect">
            <a:avLst/>
          </a:prstGeom>
          <a:gradFill>
            <a:gsLst>
              <a:gs pos="70000">
                <a:schemeClr val="bg1"/>
              </a:gs>
              <a:gs pos="0">
                <a:srgbClr val="FF0066">
                  <a:lumMod val="67000"/>
                </a:srgbClr>
              </a:gs>
              <a:gs pos="100000">
                <a:srgbClr val="FF0066"/>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grpSp>
        <p:nvGrpSpPr>
          <p:cNvPr id="48" name="Group 47"/>
          <p:cNvGrpSpPr/>
          <p:nvPr/>
        </p:nvGrpSpPr>
        <p:grpSpPr>
          <a:xfrm>
            <a:off x="298030" y="1266533"/>
            <a:ext cx="7724842" cy="4614954"/>
            <a:chOff x="785786" y="1700760"/>
            <a:chExt cx="7724842" cy="4614954"/>
          </a:xfrm>
        </p:grpSpPr>
        <p:grpSp>
          <p:nvGrpSpPr>
            <p:cNvPr id="4" name="그룹 72"/>
            <p:cNvGrpSpPr/>
            <p:nvPr/>
          </p:nvGrpSpPr>
          <p:grpSpPr>
            <a:xfrm>
              <a:off x="785975" y="2507205"/>
              <a:ext cx="666692" cy="666692"/>
              <a:chOff x="4595751" y="2900358"/>
              <a:chExt cx="1285884" cy="1285884"/>
            </a:xfrm>
          </p:grpSpPr>
          <p:sp>
            <p:nvSpPr>
              <p:cNvPr id="5" name="직사각형 73"/>
              <p:cNvSpPr/>
              <p:nvPr/>
            </p:nvSpPr>
            <p:spPr>
              <a:xfrm>
                <a:off x="4610039" y="2952746"/>
                <a:ext cx="1214446" cy="1214446"/>
              </a:xfrm>
              <a:prstGeom prst="rect">
                <a:avLst/>
              </a:prstGeom>
              <a:gradFill rotWithShape="1">
                <a:gsLst>
                  <a:gs pos="0">
                    <a:srgbClr val="4BACC6">
                      <a:lumMod val="75000"/>
                    </a:srgbClr>
                  </a:gs>
                  <a:gs pos="100000">
                    <a:srgbClr val="4BACC6">
                      <a:lumMod val="60000"/>
                      <a:lumOff val="4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6" name="액자 74"/>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grpSp>
          <p:nvGrpSpPr>
            <p:cNvPr id="7" name="그룹 75"/>
            <p:cNvGrpSpPr/>
            <p:nvPr/>
          </p:nvGrpSpPr>
          <p:grpSpPr>
            <a:xfrm>
              <a:off x="785912" y="3302548"/>
              <a:ext cx="666692" cy="666692"/>
              <a:chOff x="4595751" y="2900358"/>
              <a:chExt cx="1285884" cy="1285884"/>
            </a:xfrm>
          </p:grpSpPr>
          <p:sp>
            <p:nvSpPr>
              <p:cNvPr id="8" name="직사각형 76"/>
              <p:cNvSpPr/>
              <p:nvPr/>
            </p:nvSpPr>
            <p:spPr>
              <a:xfrm>
                <a:off x="4610039" y="2952746"/>
                <a:ext cx="1214446" cy="1214446"/>
              </a:xfrm>
              <a:prstGeom prst="rect">
                <a:avLst/>
              </a:prstGeom>
              <a:gradFill flip="none" rotWithShape="1">
                <a:gsLst>
                  <a:gs pos="0">
                    <a:srgbClr val="FF0066">
                      <a:tint val="66000"/>
                      <a:satMod val="160000"/>
                    </a:srgbClr>
                  </a:gs>
                  <a:gs pos="50000">
                    <a:srgbClr val="FF0066">
                      <a:tint val="44500"/>
                      <a:satMod val="160000"/>
                    </a:srgbClr>
                  </a:gs>
                  <a:gs pos="100000">
                    <a:srgbClr val="FF0066">
                      <a:tint val="23500"/>
                      <a:satMod val="160000"/>
                    </a:srgbClr>
                  </a:gs>
                </a:gsLst>
                <a:lin ang="10800000" scaled="1"/>
                <a:tileRect/>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9" name="액자 77"/>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grpSp>
          <p:nvGrpSpPr>
            <p:cNvPr id="10" name="그룹 78"/>
            <p:cNvGrpSpPr/>
            <p:nvPr/>
          </p:nvGrpSpPr>
          <p:grpSpPr>
            <a:xfrm>
              <a:off x="785849" y="4097891"/>
              <a:ext cx="666692" cy="666692"/>
              <a:chOff x="4595751" y="2900358"/>
              <a:chExt cx="1285884" cy="1285884"/>
            </a:xfrm>
          </p:grpSpPr>
          <p:sp>
            <p:nvSpPr>
              <p:cNvPr id="11" name="직사각형 79"/>
              <p:cNvSpPr/>
              <p:nvPr/>
            </p:nvSpPr>
            <p:spPr>
              <a:xfrm>
                <a:off x="4610039" y="2952746"/>
                <a:ext cx="1214446" cy="1214446"/>
              </a:xfrm>
              <a:prstGeom prst="rect">
                <a:avLst/>
              </a:prstGeom>
              <a:gradFill rotWithShape="1">
                <a:gsLst>
                  <a:gs pos="0">
                    <a:srgbClr val="9BBB59">
                      <a:lumMod val="75000"/>
                    </a:srgbClr>
                  </a:gs>
                  <a:gs pos="100000">
                    <a:srgbClr val="9BBB59">
                      <a:lumMod val="60000"/>
                      <a:lumOff val="4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12" name="액자 80"/>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grpSp>
          <p:nvGrpSpPr>
            <p:cNvPr id="13" name="그룹 81"/>
            <p:cNvGrpSpPr/>
            <p:nvPr/>
          </p:nvGrpSpPr>
          <p:grpSpPr>
            <a:xfrm>
              <a:off x="785786" y="4893234"/>
              <a:ext cx="666692" cy="666692"/>
              <a:chOff x="4595751" y="2900358"/>
              <a:chExt cx="1285884" cy="1285884"/>
            </a:xfrm>
          </p:grpSpPr>
          <p:sp>
            <p:nvSpPr>
              <p:cNvPr id="14" name="직사각형 83"/>
              <p:cNvSpPr/>
              <p:nvPr/>
            </p:nvSpPr>
            <p:spPr>
              <a:xfrm>
                <a:off x="4610039" y="2952746"/>
                <a:ext cx="1214446" cy="1214446"/>
              </a:xfrm>
              <a:prstGeom prst="rect">
                <a:avLst/>
              </a:prstGeom>
              <a:gradFill rotWithShape="1">
                <a:gsLst>
                  <a:gs pos="0">
                    <a:srgbClr val="C0504D">
                      <a:lumMod val="75000"/>
                    </a:srgbClr>
                  </a:gs>
                  <a:gs pos="100000">
                    <a:srgbClr val="C0504D">
                      <a:lumMod val="40000"/>
                      <a:lumOff val="6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15" name="액자 84"/>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grpSp>
          <p:nvGrpSpPr>
            <p:cNvPr id="16" name="그룹 71"/>
            <p:cNvGrpSpPr/>
            <p:nvPr/>
          </p:nvGrpSpPr>
          <p:grpSpPr>
            <a:xfrm>
              <a:off x="786038" y="1711862"/>
              <a:ext cx="666692" cy="666692"/>
              <a:chOff x="4595751" y="2900358"/>
              <a:chExt cx="1285884" cy="1285884"/>
            </a:xfrm>
          </p:grpSpPr>
          <p:sp>
            <p:nvSpPr>
              <p:cNvPr id="17" name="직사각형 69"/>
              <p:cNvSpPr/>
              <p:nvPr/>
            </p:nvSpPr>
            <p:spPr>
              <a:xfrm>
                <a:off x="4610039" y="2952746"/>
                <a:ext cx="1214446" cy="1214446"/>
              </a:xfrm>
              <a:prstGeom prst="rect">
                <a:avLst/>
              </a:prstGeom>
              <a:gradFill rotWithShape="1">
                <a:gsLst>
                  <a:gs pos="0">
                    <a:srgbClr val="FF6400"/>
                  </a:gs>
                  <a:gs pos="100000">
                    <a:srgbClr val="FFC800"/>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18" name="액자 70"/>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sp>
          <p:nvSpPr>
            <p:cNvPr id="19" name="AutoShape 10"/>
            <p:cNvSpPr>
              <a:spLocks noChangeArrowheads="1"/>
            </p:cNvSpPr>
            <p:nvPr/>
          </p:nvSpPr>
          <p:spPr bwMode="auto">
            <a:xfrm>
              <a:off x="1555940" y="1700760"/>
              <a:ext cx="6911975" cy="684213"/>
            </a:xfrm>
            <a:prstGeom prst="rect">
              <a:avLst/>
            </a:prstGeom>
            <a:gradFill rotWithShape="1">
              <a:gsLst>
                <a:gs pos="0">
                  <a:srgbClr val="FF6400"/>
                </a:gs>
                <a:gs pos="100000">
                  <a:srgbClr val="FFC800"/>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20" name="AutoShape 12"/>
            <p:cNvSpPr>
              <a:spLocks noChangeArrowheads="1"/>
            </p:cNvSpPr>
            <p:nvPr/>
          </p:nvSpPr>
          <p:spPr bwMode="auto">
            <a:xfrm>
              <a:off x="1555940" y="2492923"/>
              <a:ext cx="6911975" cy="684213"/>
            </a:xfrm>
            <a:prstGeom prst="rect">
              <a:avLst/>
            </a:prstGeom>
            <a:gradFill rotWithShape="1">
              <a:gsLst>
                <a:gs pos="0">
                  <a:srgbClr val="4BACC6">
                    <a:lumMod val="75000"/>
                  </a:srgbClr>
                </a:gs>
                <a:gs pos="100000">
                  <a:srgbClr val="4BACC6">
                    <a:lumMod val="60000"/>
                    <a:lumOff val="4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22" name="AutoShape 16"/>
            <p:cNvSpPr>
              <a:spLocks noChangeArrowheads="1"/>
            </p:cNvSpPr>
            <p:nvPr/>
          </p:nvSpPr>
          <p:spPr bwMode="auto">
            <a:xfrm>
              <a:off x="1555940" y="4077248"/>
              <a:ext cx="6911975" cy="684213"/>
            </a:xfrm>
            <a:prstGeom prst="rect">
              <a:avLst/>
            </a:prstGeom>
            <a:gradFill rotWithShape="1">
              <a:gsLst>
                <a:gs pos="0">
                  <a:srgbClr val="9BBB59">
                    <a:lumMod val="75000"/>
                  </a:srgbClr>
                </a:gs>
                <a:gs pos="100000">
                  <a:srgbClr val="9BBB59">
                    <a:lumMod val="60000"/>
                    <a:lumOff val="4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23" name="AutoShape 18"/>
            <p:cNvSpPr>
              <a:spLocks noChangeArrowheads="1"/>
            </p:cNvSpPr>
            <p:nvPr/>
          </p:nvSpPr>
          <p:spPr bwMode="auto">
            <a:xfrm>
              <a:off x="1555940" y="4869410"/>
              <a:ext cx="6911975" cy="684213"/>
            </a:xfrm>
            <a:prstGeom prst="rect">
              <a:avLst/>
            </a:prstGeom>
            <a:gradFill rotWithShape="1">
              <a:gsLst>
                <a:gs pos="0">
                  <a:srgbClr val="C0504D">
                    <a:lumMod val="75000"/>
                  </a:srgbClr>
                </a:gs>
                <a:gs pos="100000">
                  <a:srgbClr val="C0504D">
                    <a:lumMod val="40000"/>
                    <a:lumOff val="60000"/>
                  </a:srgbClr>
                </a:gs>
              </a:gsLst>
              <a:lin ang="0" scaled="1"/>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24" name="WordArt 24"/>
            <p:cNvSpPr>
              <a:spLocks noChangeArrowheads="1" noChangeShapeType="1" noTextEdit="1"/>
            </p:cNvSpPr>
            <p:nvPr/>
          </p:nvSpPr>
          <p:spPr bwMode="auto">
            <a:xfrm>
              <a:off x="979678" y="1880148"/>
              <a:ext cx="214313" cy="323850"/>
            </a:xfrm>
            <a:prstGeom prst="rect">
              <a:avLst/>
            </a:prstGeom>
          </p:spPr>
          <p:txBody>
            <a:bodyPr wrap="none" fromWordArt="1">
              <a:prstTxWarp prst="textPlain">
                <a:avLst>
                  <a:gd name="adj" fmla="val 50000"/>
                </a:avLst>
              </a:prstTxWarp>
            </a:bodyPr>
            <a:lstStyle/>
            <a:p>
              <a:pPr latinLnBrk="1"/>
              <a:r>
                <a:rPr lang="en-US" altLang="ko-KR" sz="1400" kern="10" spc="-70" dirty="0">
                  <a:ln w="9525">
                    <a:noFill/>
                    <a:round/>
                    <a:headEnd/>
                    <a:tailEnd/>
                  </a:ln>
                  <a:solidFill>
                    <a:prstClr val="black">
                      <a:lumMod val="95000"/>
                      <a:lumOff val="5000"/>
                    </a:prstClr>
                  </a:solidFill>
                  <a:latin typeface="Arial Black"/>
                </a:rPr>
                <a:t>1</a:t>
              </a:r>
              <a:endParaRPr lang="ko-KR" altLang="en-US" sz="1400" kern="10" spc="-70" dirty="0">
                <a:ln w="9525">
                  <a:noFill/>
                  <a:round/>
                  <a:headEnd/>
                  <a:tailEnd/>
                </a:ln>
                <a:solidFill>
                  <a:prstClr val="black">
                    <a:lumMod val="95000"/>
                    <a:lumOff val="5000"/>
                  </a:prstClr>
                </a:solidFill>
                <a:latin typeface="Arial Black"/>
              </a:endParaRPr>
            </a:p>
          </p:txBody>
        </p:sp>
        <p:sp>
          <p:nvSpPr>
            <p:cNvPr id="25" name="WordArt 25"/>
            <p:cNvSpPr>
              <a:spLocks noChangeArrowheads="1" noChangeShapeType="1" noTextEdit="1"/>
            </p:cNvSpPr>
            <p:nvPr/>
          </p:nvSpPr>
          <p:spPr bwMode="auto">
            <a:xfrm>
              <a:off x="979678" y="2672310"/>
              <a:ext cx="250825" cy="323850"/>
            </a:xfrm>
            <a:prstGeom prst="rect">
              <a:avLst/>
            </a:prstGeom>
          </p:spPr>
          <p:txBody>
            <a:bodyPr wrap="none" fromWordArt="1">
              <a:prstTxWarp prst="textPlain">
                <a:avLst>
                  <a:gd name="adj" fmla="val 50000"/>
                </a:avLst>
              </a:prstTxWarp>
            </a:bodyPr>
            <a:lstStyle/>
            <a:p>
              <a:pPr latinLnBrk="1"/>
              <a:r>
                <a:rPr lang="en-US" altLang="ko-KR" sz="1400" kern="10" spc="-70">
                  <a:ln w="9525">
                    <a:noFill/>
                    <a:round/>
                    <a:headEnd/>
                    <a:tailEnd/>
                  </a:ln>
                  <a:solidFill>
                    <a:prstClr val="black">
                      <a:lumMod val="95000"/>
                      <a:lumOff val="5000"/>
                    </a:prstClr>
                  </a:solidFill>
                  <a:latin typeface="Arial Black"/>
                </a:rPr>
                <a:t>2</a:t>
              </a:r>
              <a:endParaRPr lang="ko-KR" altLang="en-US" sz="1400" kern="10" spc="-70">
                <a:ln w="9525">
                  <a:noFill/>
                  <a:round/>
                  <a:headEnd/>
                  <a:tailEnd/>
                </a:ln>
                <a:solidFill>
                  <a:prstClr val="black">
                    <a:lumMod val="95000"/>
                    <a:lumOff val="5000"/>
                  </a:prstClr>
                </a:solidFill>
                <a:latin typeface="Arial Black"/>
              </a:endParaRPr>
            </a:p>
          </p:txBody>
        </p:sp>
        <p:sp>
          <p:nvSpPr>
            <p:cNvPr id="26" name="WordArt 26"/>
            <p:cNvSpPr>
              <a:spLocks noChangeArrowheads="1" noChangeShapeType="1" noTextEdit="1"/>
            </p:cNvSpPr>
            <p:nvPr/>
          </p:nvSpPr>
          <p:spPr bwMode="auto">
            <a:xfrm>
              <a:off x="979678" y="3464473"/>
              <a:ext cx="250825" cy="323850"/>
            </a:xfrm>
            <a:prstGeom prst="rect">
              <a:avLst/>
            </a:prstGeom>
          </p:spPr>
          <p:txBody>
            <a:bodyPr wrap="none" fromWordArt="1">
              <a:prstTxWarp prst="textPlain">
                <a:avLst>
                  <a:gd name="adj" fmla="val 50000"/>
                </a:avLst>
              </a:prstTxWarp>
            </a:bodyPr>
            <a:lstStyle/>
            <a:p>
              <a:pPr latinLnBrk="1"/>
              <a:r>
                <a:rPr lang="en-US" altLang="ko-KR" sz="1400" kern="10" spc="-70" dirty="0">
                  <a:ln w="9525">
                    <a:noFill/>
                    <a:round/>
                    <a:headEnd/>
                    <a:tailEnd/>
                  </a:ln>
                  <a:solidFill>
                    <a:prstClr val="black">
                      <a:lumMod val="95000"/>
                      <a:lumOff val="5000"/>
                    </a:prstClr>
                  </a:solidFill>
                  <a:latin typeface="Arial Black"/>
                </a:rPr>
                <a:t>3</a:t>
              </a:r>
              <a:endParaRPr lang="ko-KR" altLang="en-US" sz="1400" kern="10" spc="-70" dirty="0">
                <a:ln w="9525">
                  <a:noFill/>
                  <a:round/>
                  <a:headEnd/>
                  <a:tailEnd/>
                </a:ln>
                <a:solidFill>
                  <a:prstClr val="black">
                    <a:lumMod val="95000"/>
                    <a:lumOff val="5000"/>
                  </a:prstClr>
                </a:solidFill>
                <a:latin typeface="Arial Black"/>
              </a:endParaRPr>
            </a:p>
          </p:txBody>
        </p:sp>
        <p:sp>
          <p:nvSpPr>
            <p:cNvPr id="27" name="WordArt 27"/>
            <p:cNvSpPr>
              <a:spLocks noChangeArrowheads="1" noChangeShapeType="1" noTextEdit="1"/>
            </p:cNvSpPr>
            <p:nvPr/>
          </p:nvSpPr>
          <p:spPr bwMode="auto">
            <a:xfrm>
              <a:off x="979678" y="4256635"/>
              <a:ext cx="250825" cy="323850"/>
            </a:xfrm>
            <a:prstGeom prst="rect">
              <a:avLst/>
            </a:prstGeom>
          </p:spPr>
          <p:txBody>
            <a:bodyPr wrap="none" fromWordArt="1">
              <a:prstTxWarp prst="textPlain">
                <a:avLst>
                  <a:gd name="adj" fmla="val 50000"/>
                </a:avLst>
              </a:prstTxWarp>
            </a:bodyPr>
            <a:lstStyle/>
            <a:p>
              <a:pPr latinLnBrk="1"/>
              <a:r>
                <a:rPr lang="en-US" altLang="ko-KR" sz="1400" kern="10" spc="-70" dirty="0">
                  <a:ln w="9525">
                    <a:noFill/>
                    <a:round/>
                    <a:headEnd/>
                    <a:tailEnd/>
                  </a:ln>
                  <a:solidFill>
                    <a:prstClr val="black">
                      <a:lumMod val="95000"/>
                      <a:lumOff val="5000"/>
                    </a:prstClr>
                  </a:solidFill>
                  <a:latin typeface="Arial Black"/>
                </a:rPr>
                <a:t>4</a:t>
              </a:r>
              <a:endParaRPr lang="ko-KR" altLang="en-US" sz="1400" kern="10" spc="-70" dirty="0">
                <a:ln w="9525">
                  <a:noFill/>
                  <a:round/>
                  <a:headEnd/>
                  <a:tailEnd/>
                </a:ln>
                <a:solidFill>
                  <a:prstClr val="black">
                    <a:lumMod val="95000"/>
                    <a:lumOff val="5000"/>
                  </a:prstClr>
                </a:solidFill>
                <a:latin typeface="Arial Black"/>
              </a:endParaRPr>
            </a:p>
          </p:txBody>
        </p:sp>
        <p:sp>
          <p:nvSpPr>
            <p:cNvPr id="28" name="WordArt 28"/>
            <p:cNvSpPr>
              <a:spLocks noChangeArrowheads="1" noChangeShapeType="1" noTextEdit="1"/>
            </p:cNvSpPr>
            <p:nvPr/>
          </p:nvSpPr>
          <p:spPr bwMode="auto">
            <a:xfrm>
              <a:off x="979678" y="5048798"/>
              <a:ext cx="250825" cy="323850"/>
            </a:xfrm>
            <a:prstGeom prst="rect">
              <a:avLst/>
            </a:prstGeom>
          </p:spPr>
          <p:txBody>
            <a:bodyPr wrap="none" fromWordArt="1">
              <a:prstTxWarp prst="textPlain">
                <a:avLst>
                  <a:gd name="adj" fmla="val 50000"/>
                </a:avLst>
              </a:prstTxWarp>
            </a:bodyPr>
            <a:lstStyle/>
            <a:p>
              <a:pPr latinLnBrk="1"/>
              <a:r>
                <a:rPr lang="en-US" altLang="ko-KR" sz="1400" kern="10" spc="-70">
                  <a:ln w="9525">
                    <a:noFill/>
                    <a:round/>
                    <a:headEnd/>
                    <a:tailEnd/>
                  </a:ln>
                  <a:solidFill>
                    <a:prstClr val="black">
                      <a:lumMod val="95000"/>
                      <a:lumOff val="5000"/>
                    </a:prstClr>
                  </a:solidFill>
                  <a:latin typeface="Arial Black"/>
                </a:rPr>
                <a:t>5</a:t>
              </a:r>
              <a:endParaRPr lang="ko-KR" altLang="en-US" sz="1400" kern="10" spc="-70">
                <a:ln w="9525">
                  <a:noFill/>
                  <a:round/>
                  <a:headEnd/>
                  <a:tailEnd/>
                </a:ln>
                <a:solidFill>
                  <a:prstClr val="black">
                    <a:lumMod val="95000"/>
                    <a:lumOff val="5000"/>
                  </a:prstClr>
                </a:solidFill>
                <a:latin typeface="Arial Black"/>
              </a:endParaRPr>
            </a:p>
          </p:txBody>
        </p:sp>
        <p:sp>
          <p:nvSpPr>
            <p:cNvPr id="29" name="AutoShape 29"/>
            <p:cNvSpPr>
              <a:spLocks noChangeArrowheads="1"/>
            </p:cNvSpPr>
            <p:nvPr/>
          </p:nvSpPr>
          <p:spPr bwMode="auto">
            <a:xfrm>
              <a:off x="1590865" y="1852462"/>
              <a:ext cx="6840538" cy="323850"/>
            </a:xfrm>
            <a:prstGeom prst="rect">
              <a:avLst/>
            </a:prstGeom>
            <a:gradFill rotWithShape="1">
              <a:gsLst>
                <a:gs pos="0">
                  <a:sysClr val="window" lastClr="FFFFFF">
                    <a:alpha val="50000"/>
                  </a:sysClr>
                </a:gs>
                <a:gs pos="100000">
                  <a:sysClr val="window" lastClr="FFFFFF">
                    <a:gamma/>
                    <a:tint val="0"/>
                    <a:invGamma/>
                    <a:alpha val="0"/>
                  </a:sysClr>
                </a:gs>
              </a:gsLst>
              <a:lin ang="5400000" scaled="1"/>
            </a:gradFill>
            <a:ln w="9525">
              <a:noFill/>
              <a:round/>
              <a:headEnd/>
              <a:tailEnd/>
            </a:ln>
            <a:effectLst/>
          </p:spPr>
          <p:txBody>
            <a:bodyPr wrap="none" anchor="ctr"/>
            <a:lstStyle/>
            <a:p>
              <a:pPr lvl="0">
                <a:lnSpc>
                  <a:spcPct val="90000"/>
                </a:lnSpc>
                <a:spcBef>
                  <a:spcPts val="1000"/>
                </a:spcBef>
              </a:pPr>
              <a:r>
                <a:rPr lang="en-US" sz="2800" dirty="0" smtClean="0">
                  <a:solidFill>
                    <a:prstClr val="black"/>
                  </a:solidFill>
                </a:rPr>
                <a:t>Why Data Science Matters?</a:t>
              </a:r>
              <a:endParaRPr lang="en-US" sz="2800" dirty="0">
                <a:solidFill>
                  <a:prstClr val="black"/>
                </a:solidFill>
              </a:endParaRPr>
            </a:p>
          </p:txBody>
        </p:sp>
        <p:sp>
          <p:nvSpPr>
            <p:cNvPr id="31" name="AutoShape 31"/>
            <p:cNvSpPr>
              <a:spLocks noChangeArrowheads="1"/>
            </p:cNvSpPr>
            <p:nvPr/>
          </p:nvSpPr>
          <p:spPr bwMode="auto">
            <a:xfrm>
              <a:off x="1590865" y="3321598"/>
              <a:ext cx="6840538" cy="323850"/>
            </a:xfrm>
            <a:prstGeom prst="rect">
              <a:avLst/>
            </a:prstGeom>
            <a:gradFill rotWithShape="1">
              <a:gsLst>
                <a:gs pos="0">
                  <a:sysClr val="window" lastClr="FFFFFF">
                    <a:alpha val="50000"/>
                  </a:sysClr>
                </a:gs>
                <a:gs pos="100000">
                  <a:sysClr val="window" lastClr="FFFFFF">
                    <a:gamma/>
                    <a:tint val="0"/>
                    <a:invGamma/>
                    <a:alpha val="0"/>
                  </a:sysClr>
                </a:gs>
              </a:gsLst>
              <a:lin ang="5400000" scaled="1"/>
            </a:gradFill>
            <a:ln w="9525">
              <a:noFill/>
              <a:round/>
              <a:headEnd/>
              <a:tailEnd/>
            </a:ln>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32" name="AutoShape 32"/>
            <p:cNvSpPr>
              <a:spLocks noChangeArrowheads="1"/>
            </p:cNvSpPr>
            <p:nvPr/>
          </p:nvSpPr>
          <p:spPr bwMode="auto">
            <a:xfrm>
              <a:off x="1590865" y="4113760"/>
              <a:ext cx="6840538" cy="323850"/>
            </a:xfrm>
            <a:prstGeom prst="rect">
              <a:avLst/>
            </a:prstGeom>
            <a:gradFill rotWithShape="1">
              <a:gsLst>
                <a:gs pos="0">
                  <a:sysClr val="window" lastClr="FFFFFF">
                    <a:alpha val="50000"/>
                  </a:sysClr>
                </a:gs>
                <a:gs pos="100000">
                  <a:sysClr val="window" lastClr="FFFFFF">
                    <a:gamma/>
                    <a:tint val="0"/>
                    <a:invGamma/>
                    <a:alpha val="0"/>
                  </a:sysClr>
                </a:gs>
              </a:gsLst>
              <a:lin ang="5400000" scaled="1"/>
            </a:gradFill>
            <a:ln w="9525">
              <a:noFill/>
              <a:round/>
              <a:headEnd/>
              <a:tailEnd/>
            </a:ln>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33" name="AutoShape 33"/>
            <p:cNvSpPr>
              <a:spLocks noChangeArrowheads="1"/>
            </p:cNvSpPr>
            <p:nvPr/>
          </p:nvSpPr>
          <p:spPr bwMode="auto">
            <a:xfrm>
              <a:off x="1590865" y="4905923"/>
              <a:ext cx="6840538" cy="323850"/>
            </a:xfrm>
            <a:prstGeom prst="rect">
              <a:avLst/>
            </a:prstGeom>
            <a:gradFill rotWithShape="1">
              <a:gsLst>
                <a:gs pos="0">
                  <a:sysClr val="window" lastClr="FFFFFF">
                    <a:alpha val="50000"/>
                  </a:sysClr>
                </a:gs>
                <a:gs pos="100000">
                  <a:sysClr val="window" lastClr="FFFFFF">
                    <a:gamma/>
                    <a:tint val="0"/>
                    <a:invGamma/>
                    <a:alpha val="0"/>
                  </a:sysClr>
                </a:gs>
              </a:gsLst>
              <a:lin ang="5400000" scaled="1"/>
            </a:gradFill>
            <a:ln w="9525">
              <a:noFill/>
              <a:round/>
              <a:headEnd/>
              <a:tailEnd/>
            </a:ln>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34" name="Text Box 34"/>
            <p:cNvSpPr txBox="1">
              <a:spLocks noChangeArrowheads="1"/>
            </p:cNvSpPr>
            <p:nvPr/>
          </p:nvSpPr>
          <p:spPr bwMode="auto">
            <a:xfrm>
              <a:off x="1638962" y="2605401"/>
              <a:ext cx="3415679" cy="480131"/>
            </a:xfrm>
            <a:prstGeom prst="rect">
              <a:avLst/>
            </a:prstGeom>
            <a:noFill/>
            <a:ln w="9525">
              <a:noFill/>
              <a:miter lim="800000"/>
              <a:headEnd/>
              <a:tailEnd/>
            </a:ln>
            <a:effectLst/>
          </p:spPr>
          <p:txBody>
            <a:bodyPr wrap="none">
              <a:spAutoFit/>
            </a:bodyPr>
            <a:lstStyle/>
            <a:p>
              <a:pPr lvl="0">
                <a:lnSpc>
                  <a:spcPct val="90000"/>
                </a:lnSpc>
                <a:spcBef>
                  <a:spcPts val="1000"/>
                </a:spcBef>
              </a:pPr>
              <a:r>
                <a:rPr lang="en-US" sz="2800" dirty="0">
                  <a:solidFill>
                    <a:prstClr val="black"/>
                  </a:solidFill>
                </a:rPr>
                <a:t>What is Data Science?</a:t>
              </a:r>
            </a:p>
          </p:txBody>
        </p:sp>
        <p:sp>
          <p:nvSpPr>
            <p:cNvPr id="35" name="Text Box 35"/>
            <p:cNvSpPr txBox="1">
              <a:spLocks noChangeArrowheads="1"/>
            </p:cNvSpPr>
            <p:nvPr/>
          </p:nvSpPr>
          <p:spPr bwMode="auto">
            <a:xfrm>
              <a:off x="1638962" y="3424384"/>
              <a:ext cx="3415679" cy="480131"/>
            </a:xfrm>
            <a:prstGeom prst="rect">
              <a:avLst/>
            </a:prstGeom>
            <a:noFill/>
            <a:ln w="9525">
              <a:noFill/>
              <a:miter lim="800000"/>
              <a:headEnd/>
              <a:tailEnd/>
            </a:ln>
            <a:effectLst/>
          </p:spPr>
          <p:txBody>
            <a:bodyPr wrap="none">
              <a:spAutoFit/>
            </a:bodyPr>
            <a:lstStyle/>
            <a:p>
              <a:pPr lvl="0">
                <a:lnSpc>
                  <a:spcPct val="90000"/>
                </a:lnSpc>
                <a:spcBef>
                  <a:spcPts val="1000"/>
                </a:spcBef>
              </a:pPr>
              <a:r>
                <a:rPr lang="en-US" sz="2800" dirty="0">
                  <a:solidFill>
                    <a:prstClr val="black"/>
                  </a:solidFill>
                </a:rPr>
                <a:t>Who is Data Scientist?</a:t>
              </a:r>
            </a:p>
          </p:txBody>
        </p:sp>
        <p:sp>
          <p:nvSpPr>
            <p:cNvPr id="37" name="Text Box 37"/>
            <p:cNvSpPr txBox="1">
              <a:spLocks noChangeArrowheads="1"/>
            </p:cNvSpPr>
            <p:nvPr/>
          </p:nvSpPr>
          <p:spPr bwMode="auto">
            <a:xfrm>
              <a:off x="1638962" y="5021415"/>
              <a:ext cx="4666983" cy="480131"/>
            </a:xfrm>
            <a:prstGeom prst="rect">
              <a:avLst/>
            </a:prstGeom>
            <a:noFill/>
            <a:ln w="9525">
              <a:noFill/>
              <a:miter lim="800000"/>
              <a:headEnd/>
              <a:tailEnd/>
            </a:ln>
            <a:effectLst/>
          </p:spPr>
          <p:txBody>
            <a:bodyPr wrap="none">
              <a:spAutoFit/>
            </a:bodyPr>
            <a:lstStyle/>
            <a:p>
              <a:pPr lvl="0">
                <a:lnSpc>
                  <a:spcPct val="90000"/>
                </a:lnSpc>
                <a:spcBef>
                  <a:spcPts val="1000"/>
                </a:spcBef>
              </a:pPr>
              <a:r>
                <a:rPr lang="en-US" sz="2800" dirty="0">
                  <a:solidFill>
                    <a:prstClr val="black"/>
                  </a:solidFill>
                </a:rPr>
                <a:t>When is Data Science Applied?</a:t>
              </a:r>
            </a:p>
          </p:txBody>
        </p:sp>
        <p:grpSp>
          <p:nvGrpSpPr>
            <p:cNvPr id="42" name="그룹 71"/>
            <p:cNvGrpSpPr/>
            <p:nvPr/>
          </p:nvGrpSpPr>
          <p:grpSpPr>
            <a:xfrm>
              <a:off x="785786" y="5649022"/>
              <a:ext cx="666692" cy="666692"/>
              <a:chOff x="4595751" y="2900358"/>
              <a:chExt cx="1285884" cy="1285884"/>
            </a:xfrm>
          </p:grpSpPr>
          <p:sp>
            <p:nvSpPr>
              <p:cNvPr id="43" name="직사각형 69"/>
              <p:cNvSpPr/>
              <p:nvPr/>
            </p:nvSpPr>
            <p:spPr>
              <a:xfrm>
                <a:off x="4610039" y="2952746"/>
                <a:ext cx="1214446" cy="1214446"/>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3500000" scaled="1"/>
                <a:tileRect/>
              </a:gradFill>
              <a:ln w="9525" algn="ctr">
                <a:noFill/>
                <a:round/>
                <a:headEnd/>
                <a:tailEnd/>
              </a:ln>
              <a:effectLst>
                <a:outerShdw dist="35921" dir="2700000" algn="ctr" rotWithShape="0">
                  <a:sysClr val="windowText" lastClr="000000">
                    <a:alpha val="50000"/>
                  </a:sysClr>
                </a:outerShdw>
              </a:effectLst>
            </p:spPr>
            <p:txBody>
              <a:bodyPr wrap="none" anchor="ct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맑은 고딕"/>
                </a:endParaRPr>
              </a:p>
            </p:txBody>
          </p:sp>
          <p:sp>
            <p:nvSpPr>
              <p:cNvPr id="44" name="액자 70"/>
              <p:cNvSpPr/>
              <p:nvPr/>
            </p:nvSpPr>
            <p:spPr>
              <a:xfrm>
                <a:off x="4595751" y="2900358"/>
                <a:ext cx="1285884" cy="1285884"/>
              </a:xfrm>
              <a:prstGeom prst="frame">
                <a:avLst/>
              </a:prstGeom>
              <a:gradFill flip="none" rotWithShape="1">
                <a:gsLst>
                  <a:gs pos="0">
                    <a:sysClr val="window" lastClr="FFFFFF"/>
                  </a:gs>
                  <a:gs pos="100000">
                    <a:sysClr val="window" lastClr="FFFFFF">
                      <a:lumMod val="85000"/>
                    </a:sysClr>
                  </a:gs>
                  <a:gs pos="100000">
                    <a:sysClr val="window" lastClr="FFFFFF"/>
                  </a:gs>
                </a:gsLst>
                <a:lin ang="2700000" scaled="1"/>
                <a:tileRect/>
              </a:gradFill>
              <a:ln w="12700" cap="flat" cmpd="sng" algn="ctr">
                <a:solidFill>
                  <a:sysClr val="window" lastClr="FFFFFF">
                    <a:lumMod val="75000"/>
                  </a:sysClr>
                </a:solidFill>
                <a:prstDash val="solid"/>
              </a:ln>
              <a:effectLst/>
              <a:scene3d>
                <a:camera prst="orthographicFront"/>
                <a:lightRig rig="threePt" dir="t"/>
              </a:scene3d>
              <a:sp3d>
                <a:bevelT w="133350" h="25400" prst="coolSlant"/>
              </a:sp3d>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맑은 고딕"/>
                  <a:ea typeface="맑은 고딕" panose="020B0503020000020004" pitchFamily="34" charset="-127"/>
                  <a:cs typeface="+mn-cs"/>
                </a:endParaRPr>
              </a:p>
            </p:txBody>
          </p:sp>
        </p:grpSp>
        <p:sp>
          <p:nvSpPr>
            <p:cNvPr id="45" name="Rectangle 44"/>
            <p:cNvSpPr/>
            <p:nvPr/>
          </p:nvSpPr>
          <p:spPr>
            <a:xfrm>
              <a:off x="861932" y="5703509"/>
              <a:ext cx="449803" cy="584775"/>
            </a:xfrm>
            <a:prstGeom prst="rect">
              <a:avLst/>
            </a:prstGeom>
          </p:spPr>
          <p:txBody>
            <a:bodyPr wrap="none">
              <a:spAutoFit/>
            </a:bodyPr>
            <a:lstStyle/>
            <a:p>
              <a:pPr lvl="0" latinLnBrk="1"/>
              <a:r>
                <a:rPr lang="en-US" altLang="ko-KR" sz="3200" kern="10" spc="-70" dirty="0" smtClean="0">
                  <a:ln w="9525">
                    <a:noFill/>
                    <a:round/>
                    <a:headEnd/>
                    <a:tailEnd/>
                  </a:ln>
                  <a:solidFill>
                    <a:prstClr val="black">
                      <a:lumMod val="95000"/>
                      <a:lumOff val="5000"/>
                    </a:prstClr>
                  </a:solidFill>
                  <a:latin typeface="Arial Black"/>
                </a:rPr>
                <a:t>6</a:t>
              </a:r>
              <a:endParaRPr lang="ko-KR" altLang="en-US" sz="3200" kern="10" spc="-70" dirty="0">
                <a:ln w="9525">
                  <a:noFill/>
                  <a:round/>
                  <a:headEnd/>
                  <a:tailEnd/>
                </a:ln>
                <a:solidFill>
                  <a:prstClr val="black">
                    <a:lumMod val="95000"/>
                    <a:lumOff val="5000"/>
                  </a:prstClr>
                </a:solidFill>
                <a:latin typeface="Arial Black"/>
              </a:endParaRPr>
            </a:p>
          </p:txBody>
        </p:sp>
        <p:sp>
          <p:nvSpPr>
            <p:cNvPr id="47" name="AutoShape 12"/>
            <p:cNvSpPr>
              <a:spLocks noChangeArrowheads="1"/>
            </p:cNvSpPr>
            <p:nvPr/>
          </p:nvSpPr>
          <p:spPr bwMode="auto">
            <a:xfrm>
              <a:off x="1598653" y="5631501"/>
              <a:ext cx="6911975" cy="684213"/>
            </a:xfrm>
            <a:prstGeom prst="rect">
              <a:avLst/>
            </a:prstGeom>
            <a:gradFill flip="none" rotWithShape="1">
              <a:gsLst>
                <a:gs pos="0">
                  <a:srgbClr val="7030A0">
                    <a:lumMod val="90000"/>
                    <a:lumOff val="10000"/>
                  </a:srgbClr>
                </a:gs>
                <a:gs pos="35000">
                  <a:schemeClr val="bg1"/>
                </a:gs>
                <a:gs pos="100000">
                  <a:srgbClr val="7030A0"/>
                </a:gs>
              </a:gsLst>
              <a:path path="circle">
                <a:fillToRect l="50000" t="-80000" r="50000" b="180000"/>
              </a:path>
              <a:tileRect/>
            </a:gradFill>
            <a:ln w="9525" algn="ctr">
              <a:noFill/>
              <a:round/>
              <a:headEnd/>
              <a:tailEnd/>
            </a:ln>
            <a:effectLst>
              <a:outerShdw dist="35921" dir="2700000" algn="ctr" rotWithShape="0">
                <a:sysClr val="windowText" lastClr="000000">
                  <a:alpha val="50000"/>
                </a:sysClr>
              </a:outerShdw>
            </a:effectLst>
          </p:spPr>
          <p:txBody>
            <a:bodyPr wrap="none" anchor="ctr"/>
            <a:lstStyle/>
            <a:p>
              <a:pPr lvl="0">
                <a:lnSpc>
                  <a:spcPct val="90000"/>
                </a:lnSpc>
                <a:spcBef>
                  <a:spcPts val="1000"/>
                </a:spcBef>
              </a:pPr>
              <a:r>
                <a:rPr lang="en-US" sz="2800" dirty="0">
                  <a:solidFill>
                    <a:prstClr val="black"/>
                  </a:solidFill>
                </a:rPr>
                <a:t>How Data Science Works</a:t>
              </a:r>
              <a:r>
                <a:rPr lang="en-US" sz="2800" dirty="0" smtClean="0">
                  <a:solidFill>
                    <a:prstClr val="black"/>
                  </a:solidFill>
                </a:rPr>
                <a:t>?</a:t>
              </a:r>
              <a:endParaRPr lang="en-US" sz="2800" dirty="0">
                <a:solidFill>
                  <a:prstClr val="black"/>
                </a:solidFill>
              </a:endParaRPr>
            </a:p>
          </p:txBody>
        </p:sp>
      </p:grpSp>
      <p:sp>
        <p:nvSpPr>
          <p:cNvPr id="36" name="Text Box 36"/>
          <p:cNvSpPr txBox="1">
            <a:spLocks noChangeArrowheads="1"/>
          </p:cNvSpPr>
          <p:nvPr/>
        </p:nvSpPr>
        <p:spPr bwMode="auto">
          <a:xfrm>
            <a:off x="1151206" y="3722723"/>
            <a:ext cx="4397742" cy="523220"/>
          </a:xfrm>
          <a:prstGeom prst="rect">
            <a:avLst/>
          </a:prstGeom>
          <a:noFill/>
          <a:ln w="9525">
            <a:noFill/>
            <a:miter lim="800000"/>
            <a:headEnd/>
            <a:tailEnd/>
          </a:ln>
          <a:effectLst/>
        </p:spPr>
        <p:txBody>
          <a:bodyPr wrap="none">
            <a:spAutoFit/>
          </a:bodyPr>
          <a:lstStyle/>
          <a:p>
            <a:pPr fontAlgn="base" latinLnBrk="1">
              <a:spcBef>
                <a:spcPct val="0"/>
              </a:spcBef>
              <a:spcAft>
                <a:spcPct val="0"/>
              </a:spcAft>
            </a:pPr>
            <a:r>
              <a:rPr lang="en-US" sz="2800" dirty="0">
                <a:solidFill>
                  <a:prstClr val="black"/>
                </a:solidFill>
              </a:rPr>
              <a:t>Where is Data Science Used?</a:t>
            </a:r>
            <a:endParaRPr kumimoji="1" lang="en-US" altLang="ko-KR" sz="1400" b="1" dirty="0" smtClean="0">
              <a:solidFill>
                <a:prstClr val="white"/>
              </a:solidFill>
              <a:latin typeface="Arial" pitchFamily="34" charset="0"/>
              <a:ea typeface="HY헤드라인M" pitchFamily="18" charset="-127"/>
              <a:cs typeface="Arial" pitchFamily="34" charset="0"/>
            </a:endParaRPr>
          </a:p>
        </p:txBody>
      </p:sp>
      <p:sp>
        <p:nvSpPr>
          <p:cNvPr id="40" name="Text Box 2"/>
          <p:cNvSpPr txBox="1">
            <a:spLocks noChangeArrowheads="1"/>
          </p:cNvSpPr>
          <p:nvPr/>
        </p:nvSpPr>
        <p:spPr bwMode="auto">
          <a:xfrm>
            <a:off x="193108" y="96306"/>
            <a:ext cx="8680447" cy="769441"/>
          </a:xfrm>
          <a:prstGeom prst="rect">
            <a:avLst/>
          </a:prstGeom>
          <a:noFill/>
          <a:ln w="9525">
            <a:noFill/>
            <a:miter lim="800000"/>
            <a:headEnd/>
            <a:tailEnd/>
          </a:ln>
          <a:effectLst/>
        </p:spPr>
        <p:txBody>
          <a:bodyPr wrap="square">
            <a:spAutoFit/>
          </a:bodyPr>
          <a:lstStyle/>
          <a:p>
            <a:pPr algn="ctr" latinLnBrk="1"/>
            <a:r>
              <a:rPr lang="en-US" sz="4400" b="1" dirty="0" smtClean="0">
                <a:solidFill>
                  <a:srgbClr val="C00000"/>
                </a:solidFill>
                <a:latin typeface="Calibri Light" panose="020F0302020204030204"/>
                <a:ea typeface="+mj-ea"/>
                <a:cs typeface="+mj-cs"/>
              </a:rPr>
              <a:t>Lecture Outline</a:t>
            </a:r>
            <a:endParaRPr lang="en-US" altLang="ko-KR" sz="3800" b="1" dirty="0">
              <a:solidFill>
                <a:srgbClr val="C00000"/>
              </a:solidFill>
              <a:latin typeface="Arial" pitchFamily="34" charset="0"/>
              <a:cs typeface="Arial" pitchFamily="34" charset="0"/>
            </a:endParaRPr>
          </a:p>
        </p:txBody>
      </p:sp>
      <p:pic>
        <p:nvPicPr>
          <p:cNvPr id="49" name="Picture 48"/>
          <p:cNvPicPr>
            <a:picLocks noChangeAspect="1"/>
          </p:cNvPicPr>
          <p:nvPr/>
        </p:nvPicPr>
        <p:blipFill>
          <a:blip r:embed="rId2"/>
          <a:stretch>
            <a:fillRect/>
          </a:stretch>
        </p:blipFill>
        <p:spPr>
          <a:xfrm>
            <a:off x="8454118" y="2255546"/>
            <a:ext cx="3370994" cy="2197100"/>
          </a:xfrm>
          <a:prstGeom prst="rect">
            <a:avLst/>
          </a:prstGeom>
        </p:spPr>
      </p:pic>
      <p:sp>
        <p:nvSpPr>
          <p:cNvPr id="3" name="Slide Number Placeholder 2"/>
          <p:cNvSpPr>
            <a:spLocks noGrp="1"/>
          </p:cNvSpPr>
          <p:nvPr>
            <p:ph type="sldNum" sz="quarter" idx="12"/>
          </p:nvPr>
        </p:nvSpPr>
        <p:spPr/>
        <p:txBody>
          <a:bodyPr/>
          <a:lstStyle/>
          <a:p>
            <a:fld id="{3CB4AA84-9115-4268-B888-CCED4FC5B8C3}" type="slidenum">
              <a:rPr lang="en-US" smtClean="0"/>
              <a:t>3</a:t>
            </a:fld>
            <a:endParaRPr lang="en-US" dirty="0"/>
          </a:p>
        </p:txBody>
      </p:sp>
    </p:spTree>
    <p:extLst>
      <p:ext uri="{BB962C8B-B14F-4D97-AF65-F5344CB8AC3E}">
        <p14:creationId xmlns:p14="http://schemas.microsoft.com/office/powerpoint/2010/main" val="17524056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30</a:t>
            </a:fld>
            <a:endParaRPr lang="en-US"/>
          </a:p>
        </p:txBody>
      </p:sp>
      <p:pic>
        <p:nvPicPr>
          <p:cNvPr id="5" name="Picture 4"/>
          <p:cNvPicPr>
            <a:picLocks noChangeAspect="1"/>
          </p:cNvPicPr>
          <p:nvPr/>
        </p:nvPicPr>
        <p:blipFill rotWithShape="1">
          <a:blip r:embed="rId2"/>
          <a:srcRect l="9118" t="1" r="8611" b="-1995"/>
          <a:stretch/>
        </p:blipFill>
        <p:spPr>
          <a:xfrm>
            <a:off x="4255493" y="314969"/>
            <a:ext cx="3941379" cy="2620854"/>
          </a:xfrm>
          <a:prstGeom prst="rect">
            <a:avLst/>
          </a:prstGeom>
        </p:spPr>
      </p:pic>
      <p:sp>
        <p:nvSpPr>
          <p:cNvPr id="6" name="Rectangle 5"/>
          <p:cNvSpPr/>
          <p:nvPr/>
        </p:nvSpPr>
        <p:spPr>
          <a:xfrm>
            <a:off x="5933090" y="2935823"/>
            <a:ext cx="5749159" cy="2308324"/>
          </a:xfrm>
          <a:prstGeom prst="rect">
            <a:avLst/>
          </a:prstGeom>
        </p:spPr>
        <p:txBody>
          <a:bodyPr wrap="square">
            <a:spAutoFit/>
          </a:bodyPr>
          <a:lstStyle/>
          <a:p>
            <a:pPr marL="342900" indent="-342900">
              <a:buFont typeface="Arial" panose="020B0604020202020204" pitchFamily="34" charset="0"/>
              <a:buChar char="•"/>
            </a:pPr>
            <a:r>
              <a:rPr lang="en-US" dirty="0"/>
              <a:t>Discovering what we don’t know from data.	</a:t>
            </a:r>
          </a:p>
          <a:p>
            <a:pPr marL="342900" indent="-342900">
              <a:buFont typeface="Arial" panose="020B0604020202020204" pitchFamily="34" charset="0"/>
              <a:buChar char="•"/>
            </a:pPr>
            <a:r>
              <a:rPr lang="en-US" dirty="0"/>
              <a:t>Obtaining predictive, actionable insight from data.</a:t>
            </a:r>
          </a:p>
          <a:p>
            <a:pPr marL="342900" indent="-342900">
              <a:buFont typeface="Arial" panose="020B0604020202020204" pitchFamily="34" charset="0"/>
              <a:buChar char="•"/>
            </a:pPr>
            <a:r>
              <a:rPr lang="en-US" dirty="0"/>
              <a:t>Creating Data Products that have business impact now.</a:t>
            </a:r>
          </a:p>
          <a:p>
            <a:pPr marL="342900" indent="-342900">
              <a:buFont typeface="Arial" panose="020B0604020202020204" pitchFamily="34" charset="0"/>
              <a:buChar char="•"/>
            </a:pPr>
            <a:r>
              <a:rPr lang="en-US" dirty="0"/>
              <a:t>Communicating relevant business stories from data</a:t>
            </a:r>
            <a:r>
              <a:rPr lang="en-US" dirty="0" smtClean="0"/>
              <a:t>.</a:t>
            </a:r>
            <a:endParaRPr lang="en-US" dirty="0"/>
          </a:p>
          <a:p>
            <a:pPr marL="342900" indent="-342900">
              <a:buFont typeface="Arial" panose="020B0604020202020204" pitchFamily="34" charset="0"/>
              <a:buChar char="•"/>
            </a:pPr>
            <a:r>
              <a:rPr lang="en-US" dirty="0"/>
              <a:t>Building conﬁdence in decisions that drive business value</a:t>
            </a:r>
            <a:r>
              <a:rPr lang="en-US" dirty="0" smtClean="0"/>
              <a:t>.</a:t>
            </a:r>
          </a:p>
          <a:p>
            <a:pPr marL="342900" indent="-342900">
              <a:buFont typeface="Arial" panose="020B0604020202020204" pitchFamily="34" charset="0"/>
              <a:buChar char="•"/>
            </a:pPr>
            <a:r>
              <a:rPr lang="en-US" dirty="0" smtClean="0"/>
              <a:t>Feature Engineering</a:t>
            </a:r>
          </a:p>
          <a:p>
            <a:pPr marL="342900" indent="-342900">
              <a:buFont typeface="Arial" panose="020B0604020202020204" pitchFamily="34" charset="0"/>
              <a:buChar char="•"/>
            </a:pPr>
            <a:r>
              <a:rPr lang="en-US" dirty="0" smtClean="0"/>
              <a:t>Exploratory Data Analysis</a:t>
            </a:r>
            <a:endParaRPr lang="en-US" dirty="0"/>
          </a:p>
        </p:txBody>
      </p:sp>
      <p:sp>
        <p:nvSpPr>
          <p:cNvPr id="9" name="Rectangle 8"/>
          <p:cNvSpPr/>
          <p:nvPr/>
        </p:nvSpPr>
        <p:spPr>
          <a:xfrm>
            <a:off x="8154841" y="1129779"/>
            <a:ext cx="3654718" cy="523220"/>
          </a:xfrm>
          <a:prstGeom prst="rect">
            <a:avLst/>
          </a:prstGeom>
        </p:spPr>
        <p:txBody>
          <a:bodyPr wrap="none">
            <a:spAutoFit/>
          </a:bodyPr>
          <a:lstStyle/>
          <a:p>
            <a:pPr algn="ctr"/>
            <a:r>
              <a:rPr 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rPr>
              <a:t>The Art of Data Science</a:t>
            </a:r>
          </a:p>
        </p:txBody>
      </p:sp>
      <p:sp>
        <p:nvSpPr>
          <p:cNvPr id="11" name="Rectangle 10"/>
          <p:cNvSpPr/>
          <p:nvPr/>
        </p:nvSpPr>
        <p:spPr>
          <a:xfrm>
            <a:off x="0" y="1241202"/>
            <a:ext cx="4297523" cy="523220"/>
          </a:xfrm>
          <a:prstGeom prst="rect">
            <a:avLst/>
          </a:prstGeom>
        </p:spPr>
        <p:txBody>
          <a:bodyPr wrap="none">
            <a:spAutoFit/>
          </a:bodyPr>
          <a:lstStyle/>
          <a:p>
            <a:pPr lvl="0" algn="ctr"/>
            <a:r>
              <a:rPr lang="en-US" sz="2800" b="1" dirty="0">
                <a:ln w="9525">
                  <a:solidFill>
                    <a:prstClr val="white"/>
                  </a:solidFill>
                  <a:prstDash val="solid"/>
                </a:ln>
                <a:solidFill>
                  <a:srgbClr val="C00000"/>
                </a:solidFill>
                <a:effectLst>
                  <a:outerShdw blurRad="12700" dist="38100" dir="2700000" algn="tl" rotWithShape="0">
                    <a:prstClr val="white">
                      <a:lumMod val="50000"/>
                    </a:prstClr>
                  </a:outerShdw>
                </a:effectLst>
              </a:rPr>
              <a:t>The Science of Data Science</a:t>
            </a:r>
          </a:p>
        </p:txBody>
      </p:sp>
      <p:sp>
        <p:nvSpPr>
          <p:cNvPr id="12" name="Rectangle 11"/>
          <p:cNvSpPr/>
          <p:nvPr/>
        </p:nvSpPr>
        <p:spPr>
          <a:xfrm>
            <a:off x="130182" y="3941579"/>
            <a:ext cx="5802908" cy="1200329"/>
          </a:xfrm>
          <a:prstGeom prst="rect">
            <a:avLst/>
          </a:prstGeom>
        </p:spPr>
        <p:txBody>
          <a:bodyPr wrap="square">
            <a:spAutoFit/>
          </a:bodyPr>
          <a:lstStyle/>
          <a:p>
            <a:pPr marL="342900" indent="-342900">
              <a:buFont typeface="Arial" panose="020B0604020202020204" pitchFamily="34" charset="0"/>
              <a:buChar char="•"/>
            </a:pPr>
            <a:r>
              <a:rPr lang="en-US" dirty="0" smtClean="0"/>
              <a:t>Forming and testing hypothesis.</a:t>
            </a:r>
            <a:r>
              <a:rPr lang="en-US" dirty="0"/>
              <a:t>	</a:t>
            </a:r>
          </a:p>
          <a:p>
            <a:pPr marL="342900" indent="-342900">
              <a:buFont typeface="Arial" panose="020B0604020202020204" pitchFamily="34" charset="0"/>
              <a:buChar char="•"/>
            </a:pPr>
            <a:r>
              <a:rPr lang="en-US" dirty="0" smtClean="0"/>
              <a:t>Data science workflow / pipeline.</a:t>
            </a:r>
            <a:endParaRPr lang="en-US" dirty="0"/>
          </a:p>
          <a:p>
            <a:pPr marL="342900" indent="-342900">
              <a:buFont typeface="Arial" panose="020B0604020202020204" pitchFamily="34" charset="0"/>
              <a:buChar char="•"/>
            </a:pPr>
            <a:r>
              <a:rPr lang="en-US" dirty="0" smtClean="0"/>
              <a:t>Running </a:t>
            </a:r>
            <a:r>
              <a:rPr lang="en-US" dirty="0"/>
              <a:t>data experiments to validate how certain we are of our interpretations of the results</a:t>
            </a:r>
            <a:r>
              <a:rPr lang="en-US" dirty="0" smtClean="0"/>
              <a:t>.</a:t>
            </a:r>
            <a:endParaRPr lang="en-US" dirty="0"/>
          </a:p>
        </p:txBody>
      </p:sp>
      <p:sp>
        <p:nvSpPr>
          <p:cNvPr id="2" name="Rectangle 1"/>
          <p:cNvSpPr/>
          <p:nvPr/>
        </p:nvSpPr>
        <p:spPr>
          <a:xfrm>
            <a:off x="241737" y="2916010"/>
            <a:ext cx="5150069" cy="923330"/>
          </a:xfrm>
          <a:prstGeom prst="rect">
            <a:avLst/>
          </a:prstGeom>
          <a:solidFill>
            <a:schemeClr val="accent2">
              <a:lumMod val="40000"/>
              <a:lumOff val="60000"/>
            </a:schemeClr>
          </a:solidFill>
        </p:spPr>
        <p:txBody>
          <a:bodyPr wrap="square">
            <a:spAutoFit/>
          </a:bodyPr>
          <a:lstStyle/>
          <a:p>
            <a:r>
              <a:rPr lang="en-US" dirty="0" smtClean="0"/>
              <a:t>The </a:t>
            </a:r>
            <a:r>
              <a:rPr lang="en-US" dirty="0"/>
              <a:t>science to extract hidden values from any data by applying scientific, statistical, mathematical and computing techniques on it.</a:t>
            </a:r>
          </a:p>
        </p:txBody>
      </p:sp>
    </p:spTree>
    <p:extLst>
      <p:ext uri="{BB962C8B-B14F-4D97-AF65-F5344CB8AC3E}">
        <p14:creationId xmlns:p14="http://schemas.microsoft.com/office/powerpoint/2010/main" val="2099787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038"/>
            <a:ext cx="10515600" cy="954108"/>
          </a:xfrm>
        </p:spPr>
        <p:txBody>
          <a:bodyPr/>
          <a:lstStyle/>
          <a:p>
            <a:pPr algn="ctr"/>
            <a:r>
              <a:rPr lang="en-US" b="1" dirty="0">
                <a:solidFill>
                  <a:srgbClr val="C00000"/>
                </a:solidFill>
              </a:rPr>
              <a:t>The Science of Data Science</a:t>
            </a:r>
          </a:p>
        </p:txBody>
      </p:sp>
      <p:sp>
        <p:nvSpPr>
          <p:cNvPr id="4" name="Slide Number Placeholder 3"/>
          <p:cNvSpPr>
            <a:spLocks noGrp="1"/>
          </p:cNvSpPr>
          <p:nvPr>
            <p:ph type="sldNum" sz="quarter" idx="12"/>
          </p:nvPr>
        </p:nvSpPr>
        <p:spPr/>
        <p:txBody>
          <a:bodyPr/>
          <a:lstStyle/>
          <a:p>
            <a:fld id="{3CB4AA84-9115-4268-B888-CCED4FC5B8C3}" type="slidenum">
              <a:rPr lang="en-US" smtClean="0"/>
              <a:t>31</a:t>
            </a:fld>
            <a:endParaRPr lang="en-US"/>
          </a:p>
        </p:txBody>
      </p:sp>
      <p:sp>
        <p:nvSpPr>
          <p:cNvPr id="5" name="Rectangle 4"/>
          <p:cNvSpPr/>
          <p:nvPr/>
        </p:nvSpPr>
        <p:spPr>
          <a:xfrm>
            <a:off x="516641" y="1029209"/>
            <a:ext cx="11243950" cy="1200329"/>
          </a:xfrm>
          <a:prstGeom prst="rect">
            <a:avLst/>
          </a:prstGeom>
          <a:solidFill>
            <a:schemeClr val="accent4">
              <a:lumMod val="60000"/>
              <a:lumOff val="40000"/>
            </a:schemeClr>
          </a:solidFill>
        </p:spPr>
        <p:txBody>
          <a:bodyPr wrap="square">
            <a:spAutoFit/>
          </a:bodyPr>
          <a:lstStyle/>
          <a:p>
            <a:r>
              <a:rPr lang="en-US" sz="2400" dirty="0"/>
              <a:t>The </a:t>
            </a:r>
            <a:r>
              <a:rPr lang="en-US" sz="2400" b="1" dirty="0"/>
              <a:t>scientific method</a:t>
            </a:r>
            <a:r>
              <a:rPr lang="en-US" sz="2400" dirty="0"/>
              <a:t>: is a set of steps taken to ensure that conclusions are reached sensibly, experiments designed carefully, data is interpreted in accordance with the results of tests, and that procedures can be verified independently</a:t>
            </a:r>
            <a:r>
              <a:rPr lang="en-US" sz="2400" dirty="0" smtClean="0"/>
              <a:t>.</a:t>
            </a:r>
            <a:endParaRPr lang="en-US" sz="2400" dirty="0"/>
          </a:p>
        </p:txBody>
      </p:sp>
      <p:sp>
        <p:nvSpPr>
          <p:cNvPr id="6" name="Rectangle 5"/>
          <p:cNvSpPr/>
          <p:nvPr/>
        </p:nvSpPr>
        <p:spPr>
          <a:xfrm>
            <a:off x="418852" y="6356350"/>
            <a:ext cx="4715715" cy="369332"/>
          </a:xfrm>
          <a:prstGeom prst="rect">
            <a:avLst/>
          </a:prstGeom>
        </p:spPr>
        <p:txBody>
          <a:bodyPr wrap="none">
            <a:spAutoFit/>
          </a:bodyPr>
          <a:lstStyle/>
          <a:p>
            <a:r>
              <a:rPr lang="en-US" dirty="0"/>
              <a:t>https://en.wikipedia.org/wiki/Scientific_method</a:t>
            </a:r>
          </a:p>
        </p:txBody>
      </p:sp>
      <p:pic>
        <p:nvPicPr>
          <p:cNvPr id="8" name="Picture 7"/>
          <p:cNvPicPr>
            <a:picLocks noChangeAspect="1"/>
          </p:cNvPicPr>
          <p:nvPr/>
        </p:nvPicPr>
        <p:blipFill>
          <a:blip r:embed="rId2"/>
          <a:stretch>
            <a:fillRect/>
          </a:stretch>
        </p:blipFill>
        <p:spPr>
          <a:xfrm>
            <a:off x="6299148" y="2351326"/>
            <a:ext cx="5333322" cy="4187586"/>
          </a:xfrm>
          <a:prstGeom prst="rect">
            <a:avLst/>
          </a:prstGeom>
        </p:spPr>
      </p:pic>
      <p:pic>
        <p:nvPicPr>
          <p:cNvPr id="9" name="Picture 8"/>
          <p:cNvPicPr>
            <a:picLocks noChangeAspect="1"/>
          </p:cNvPicPr>
          <p:nvPr/>
        </p:nvPicPr>
        <p:blipFill>
          <a:blip r:embed="rId3"/>
          <a:stretch>
            <a:fillRect/>
          </a:stretch>
        </p:blipFill>
        <p:spPr>
          <a:xfrm>
            <a:off x="381000" y="2668931"/>
            <a:ext cx="5715000" cy="3248025"/>
          </a:xfrm>
          <a:prstGeom prst="rect">
            <a:avLst/>
          </a:prstGeom>
        </p:spPr>
      </p:pic>
    </p:spTree>
    <p:extLst>
      <p:ext uri="{BB962C8B-B14F-4D97-AF65-F5344CB8AC3E}">
        <p14:creationId xmlns:p14="http://schemas.microsoft.com/office/powerpoint/2010/main" val="3631045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907"/>
            <a:ext cx="10515600" cy="1325563"/>
          </a:xfrm>
        </p:spPr>
        <p:txBody>
          <a:bodyPr/>
          <a:lstStyle/>
          <a:p>
            <a:pPr algn="ctr"/>
            <a:r>
              <a:rPr lang="en-US" b="1" dirty="0" smtClean="0">
                <a:solidFill>
                  <a:srgbClr val="C00000"/>
                </a:solidFill>
              </a:rPr>
              <a:t>Core </a:t>
            </a:r>
            <a:r>
              <a:rPr lang="en-US" b="1" dirty="0">
                <a:solidFill>
                  <a:srgbClr val="C00000"/>
                </a:solidFill>
              </a:rPr>
              <a:t>A</a:t>
            </a:r>
            <a:r>
              <a:rPr lang="en-US" b="1" dirty="0" smtClean="0">
                <a:solidFill>
                  <a:srgbClr val="C00000"/>
                </a:solidFill>
              </a:rPr>
              <a:t>spects </a:t>
            </a:r>
            <a:r>
              <a:rPr lang="en-US" b="1" dirty="0">
                <a:solidFill>
                  <a:srgbClr val="C00000"/>
                </a:solidFill>
              </a:rPr>
              <a:t>of </a:t>
            </a:r>
            <a:r>
              <a:rPr lang="en-US" b="1" dirty="0" smtClean="0">
                <a:solidFill>
                  <a:srgbClr val="C00000"/>
                </a:solidFill>
              </a:rPr>
              <a:t>Effective Data Analysis</a:t>
            </a:r>
            <a:endParaRPr lang="en-US" b="1" dirty="0">
              <a:solidFill>
                <a:srgbClr val="C00000"/>
              </a:solidFill>
            </a:endParaRPr>
          </a:p>
        </p:txBody>
      </p:sp>
      <p:sp>
        <p:nvSpPr>
          <p:cNvPr id="3" name="Content Placeholder 2"/>
          <p:cNvSpPr>
            <a:spLocks noGrp="1"/>
          </p:cNvSpPr>
          <p:nvPr>
            <p:ph idx="1"/>
          </p:nvPr>
        </p:nvSpPr>
        <p:spPr>
          <a:xfrm>
            <a:off x="838200" y="2036640"/>
            <a:ext cx="10950526" cy="3597708"/>
          </a:xfrm>
        </p:spPr>
        <p:txBody>
          <a:bodyPr>
            <a:noAutofit/>
          </a:bodyPr>
          <a:lstStyle/>
          <a:p>
            <a:pPr>
              <a:buFont typeface="Wingdings" panose="05000000000000000000" pitchFamily="2" charset="2"/>
              <a:buChar char="Ø"/>
            </a:pPr>
            <a:r>
              <a:rPr lang="en-US" sz="2200" b="1" dirty="0" smtClean="0"/>
              <a:t> Descriptive </a:t>
            </a:r>
            <a:r>
              <a:rPr lang="en-US" sz="2200" b="1" dirty="0"/>
              <a:t>analysis </a:t>
            </a:r>
            <a:r>
              <a:rPr lang="en-US" sz="2200" dirty="0" smtClean="0"/>
              <a:t>- </a:t>
            </a:r>
            <a:r>
              <a:rPr lang="en-US" sz="2200" dirty="0"/>
              <a:t>describe set of data, interpret what you see (census, Google </a:t>
            </a:r>
            <a:r>
              <a:rPr lang="en-US" sz="2200" dirty="0" err="1"/>
              <a:t>Ngram</a:t>
            </a:r>
            <a:r>
              <a:rPr lang="en-US" sz="2200" dirty="0" smtClean="0"/>
              <a:t>).</a:t>
            </a:r>
            <a:endParaRPr lang="en-US" sz="2200" dirty="0"/>
          </a:p>
          <a:p>
            <a:pPr>
              <a:buFont typeface="Wingdings" panose="05000000000000000000" pitchFamily="2" charset="2"/>
              <a:buChar char="Ø"/>
            </a:pPr>
            <a:r>
              <a:rPr lang="en-US" sz="2200" b="1" dirty="0" smtClean="0"/>
              <a:t> Exploratory </a:t>
            </a:r>
            <a:r>
              <a:rPr lang="en-US" sz="2200" b="1" dirty="0"/>
              <a:t>analysis </a:t>
            </a:r>
            <a:r>
              <a:rPr lang="en-US" sz="2200" dirty="0" smtClean="0"/>
              <a:t>- </a:t>
            </a:r>
            <a:r>
              <a:rPr lang="en-US" sz="2200" dirty="0"/>
              <a:t>discovering connections (correlation does not = causation</a:t>
            </a:r>
            <a:r>
              <a:rPr lang="en-US" sz="2200" dirty="0" smtClean="0"/>
              <a:t>).</a:t>
            </a:r>
            <a:endParaRPr lang="en-US" sz="2200" dirty="0"/>
          </a:p>
          <a:p>
            <a:pPr>
              <a:buFont typeface="Wingdings" panose="05000000000000000000" pitchFamily="2" charset="2"/>
              <a:buChar char="Ø"/>
            </a:pPr>
            <a:r>
              <a:rPr lang="en-US" sz="2200" b="1" dirty="0" smtClean="0"/>
              <a:t> Inferential </a:t>
            </a:r>
            <a:r>
              <a:rPr lang="en-US" sz="2200" b="1" dirty="0"/>
              <a:t>analysis </a:t>
            </a:r>
            <a:r>
              <a:rPr lang="en-US" sz="2200" dirty="0" smtClean="0"/>
              <a:t>- </a:t>
            </a:r>
            <a:r>
              <a:rPr lang="en-US" sz="2200" dirty="0"/>
              <a:t>use data conclusions from smaller population for the broader </a:t>
            </a:r>
            <a:r>
              <a:rPr lang="en-US" sz="2200" dirty="0" smtClean="0"/>
              <a:t>group.</a:t>
            </a:r>
            <a:endParaRPr lang="en-US" sz="2200" dirty="0"/>
          </a:p>
          <a:p>
            <a:pPr>
              <a:buFont typeface="Wingdings" panose="05000000000000000000" pitchFamily="2" charset="2"/>
              <a:buChar char="Ø"/>
            </a:pPr>
            <a:r>
              <a:rPr lang="en-US" sz="2200" b="1" dirty="0" smtClean="0"/>
              <a:t> Predictive </a:t>
            </a:r>
            <a:r>
              <a:rPr lang="en-US" sz="2200" b="1" dirty="0"/>
              <a:t>analysis </a:t>
            </a:r>
            <a:r>
              <a:rPr lang="en-US" sz="2200" dirty="0" smtClean="0"/>
              <a:t>- </a:t>
            </a:r>
            <a:r>
              <a:rPr lang="en-US" sz="2200" dirty="0"/>
              <a:t>use data on one object to predict values for another (if X predicts Y, does </a:t>
            </a:r>
            <a:r>
              <a:rPr lang="en-US" sz="2200" dirty="0" smtClean="0"/>
              <a:t>not = </a:t>
            </a:r>
            <a:r>
              <a:rPr lang="en-US" sz="2200" dirty="0"/>
              <a:t>X cause Y</a:t>
            </a:r>
            <a:r>
              <a:rPr lang="en-US" sz="2200" dirty="0" smtClean="0"/>
              <a:t>).</a:t>
            </a:r>
            <a:endParaRPr lang="en-US" sz="2200" dirty="0"/>
          </a:p>
          <a:p>
            <a:pPr>
              <a:buFont typeface="Wingdings" panose="05000000000000000000" pitchFamily="2" charset="2"/>
              <a:buChar char="Ø"/>
            </a:pPr>
            <a:r>
              <a:rPr lang="en-US" sz="2200" b="1" dirty="0" smtClean="0"/>
              <a:t> Causal </a:t>
            </a:r>
            <a:r>
              <a:rPr lang="en-US" sz="2200" b="1" dirty="0"/>
              <a:t>analysis </a:t>
            </a:r>
            <a:r>
              <a:rPr lang="en-US" sz="2200" dirty="0" smtClean="0"/>
              <a:t>- </a:t>
            </a:r>
            <a:r>
              <a:rPr lang="en-US" sz="2200" dirty="0"/>
              <a:t>how does changing one variable affect another, using randomized studies, </a:t>
            </a:r>
            <a:r>
              <a:rPr lang="en-US" sz="2200" dirty="0" smtClean="0"/>
              <a:t>Strong assumptions</a:t>
            </a:r>
            <a:r>
              <a:rPr lang="en-US" sz="2200" dirty="0"/>
              <a:t>, golden standard for statistical </a:t>
            </a:r>
            <a:r>
              <a:rPr lang="en-US" sz="2200" dirty="0" smtClean="0"/>
              <a:t>analysis.</a:t>
            </a:r>
            <a:endParaRPr lang="en-US" sz="2200" dirty="0"/>
          </a:p>
          <a:p>
            <a:pPr>
              <a:buFont typeface="Wingdings" panose="05000000000000000000" pitchFamily="2" charset="2"/>
              <a:buChar char="Ø"/>
            </a:pPr>
            <a:r>
              <a:rPr lang="en-US" sz="2200" b="1" dirty="0" smtClean="0"/>
              <a:t> Mechanistic </a:t>
            </a:r>
            <a:r>
              <a:rPr lang="en-US" sz="2200" b="1" dirty="0"/>
              <a:t>analysis </a:t>
            </a:r>
            <a:r>
              <a:rPr lang="en-US" sz="2200" dirty="0" smtClean="0"/>
              <a:t>- </a:t>
            </a:r>
            <a:r>
              <a:rPr lang="en-US" sz="2200" dirty="0"/>
              <a:t>understand exact changes in variables in other variables, modeled by </a:t>
            </a:r>
            <a:r>
              <a:rPr lang="en-US" sz="2200" dirty="0" smtClean="0"/>
              <a:t>empirical equations </a:t>
            </a:r>
            <a:r>
              <a:rPr lang="en-US" sz="2200" dirty="0"/>
              <a:t>(</a:t>
            </a:r>
            <a:r>
              <a:rPr lang="en-US" sz="2200" dirty="0" smtClean="0"/>
              <a:t>engineering/physics).</a:t>
            </a:r>
            <a:endParaRPr lang="en-US" sz="2200" dirty="0"/>
          </a:p>
        </p:txBody>
      </p:sp>
      <p:sp>
        <p:nvSpPr>
          <p:cNvPr id="4" name="Rectangle 3"/>
          <p:cNvSpPr/>
          <p:nvPr/>
        </p:nvSpPr>
        <p:spPr>
          <a:xfrm>
            <a:off x="365760" y="1336945"/>
            <a:ext cx="11127545" cy="400110"/>
          </a:xfrm>
          <a:prstGeom prst="rect">
            <a:avLst/>
          </a:prstGeom>
          <a:solidFill>
            <a:schemeClr val="accent4">
              <a:lumMod val="40000"/>
              <a:lumOff val="60000"/>
            </a:schemeClr>
          </a:solidFill>
        </p:spPr>
        <p:txBody>
          <a:bodyPr wrap="square">
            <a:spAutoFit/>
          </a:bodyPr>
          <a:lstStyle/>
          <a:p>
            <a:pPr algn="ctr"/>
            <a:r>
              <a:rPr lang="en-US" sz="2000" b="1" dirty="0" smtClean="0"/>
              <a:t>In </a:t>
            </a:r>
            <a:r>
              <a:rPr lang="en-US" sz="2000" b="1" dirty="0"/>
              <a:t>order of difficulty</a:t>
            </a:r>
            <a:r>
              <a:rPr lang="en-US" sz="2000" dirty="0"/>
              <a:t>: </a:t>
            </a:r>
            <a:r>
              <a:rPr lang="en-US" sz="2000" i="1" dirty="0"/>
              <a:t>Descriptive </a:t>
            </a:r>
            <a:r>
              <a:rPr lang="en-US" sz="2000" dirty="0" smtClean="0">
                <a:sym typeface="Wingdings" panose="05000000000000000000" pitchFamily="2" charset="2"/>
              </a:rPr>
              <a:t></a:t>
            </a:r>
            <a:r>
              <a:rPr lang="en-US" sz="2000" i="1" dirty="0" smtClean="0"/>
              <a:t>Exploratory </a:t>
            </a:r>
            <a:r>
              <a:rPr lang="en-US" sz="2000" dirty="0" smtClean="0">
                <a:sym typeface="Wingdings" panose="05000000000000000000" pitchFamily="2" charset="2"/>
              </a:rPr>
              <a:t></a:t>
            </a:r>
            <a:r>
              <a:rPr lang="en-US" sz="2000" dirty="0" smtClean="0"/>
              <a:t> </a:t>
            </a:r>
            <a:r>
              <a:rPr lang="en-US" sz="2000" i="1" dirty="0"/>
              <a:t>Inferential </a:t>
            </a:r>
            <a:r>
              <a:rPr lang="en-US" sz="2000" dirty="0" smtClean="0">
                <a:sym typeface="Wingdings" panose="05000000000000000000" pitchFamily="2" charset="2"/>
              </a:rPr>
              <a:t></a:t>
            </a:r>
            <a:r>
              <a:rPr lang="en-US" sz="2000" dirty="0" smtClean="0"/>
              <a:t> </a:t>
            </a:r>
            <a:r>
              <a:rPr lang="en-US" sz="2000" i="1" dirty="0"/>
              <a:t>Predictive </a:t>
            </a:r>
            <a:r>
              <a:rPr lang="en-US" sz="2000" dirty="0" smtClean="0">
                <a:sym typeface="Wingdings" panose="05000000000000000000" pitchFamily="2" charset="2"/>
              </a:rPr>
              <a:t></a:t>
            </a:r>
            <a:r>
              <a:rPr lang="en-US" sz="2000" dirty="0" smtClean="0"/>
              <a:t> </a:t>
            </a:r>
            <a:r>
              <a:rPr lang="en-US" sz="2000" i="1" dirty="0"/>
              <a:t>Causal </a:t>
            </a:r>
            <a:r>
              <a:rPr lang="en-US" sz="2000" dirty="0" smtClean="0">
                <a:sym typeface="Wingdings" panose="05000000000000000000" pitchFamily="2" charset="2"/>
              </a:rPr>
              <a:t> </a:t>
            </a:r>
            <a:r>
              <a:rPr lang="en-US" sz="2000" i="1" dirty="0" smtClean="0"/>
              <a:t>Mechanistic</a:t>
            </a:r>
            <a:endParaRPr lang="en-US" sz="2000" dirty="0"/>
          </a:p>
        </p:txBody>
      </p:sp>
      <p:sp>
        <p:nvSpPr>
          <p:cNvPr id="7" name="Rectangle 6"/>
          <p:cNvSpPr/>
          <p:nvPr/>
        </p:nvSpPr>
        <p:spPr>
          <a:xfrm>
            <a:off x="2409856" y="6188517"/>
            <a:ext cx="3519676" cy="646331"/>
          </a:xfrm>
          <a:prstGeom prst="rect">
            <a:avLst/>
          </a:prstGeom>
        </p:spPr>
        <p:txBody>
          <a:bodyPr wrap="none">
            <a:spAutoFit/>
          </a:bodyPr>
          <a:lstStyle/>
          <a:p>
            <a:r>
              <a:rPr lang="en-US" dirty="0" smtClean="0">
                <a:hlinkClick r:id="rId2"/>
              </a:rPr>
              <a:t>https</a:t>
            </a:r>
            <a:r>
              <a:rPr lang="en-US" dirty="0">
                <a:hlinkClick r:id="rId2"/>
              </a:rPr>
              <a:t>://rpubs.com/Salimah/</a:t>
            </a:r>
            <a:r>
              <a:rPr lang="en-US" dirty="0" smtClean="0">
                <a:hlinkClick r:id="rId2"/>
              </a:rPr>
              <a:t>143370</a:t>
            </a:r>
            <a:endParaRPr lang="en-US" dirty="0" smtClean="0"/>
          </a:p>
          <a:p>
            <a:endParaRPr lang="en-US" dirty="0"/>
          </a:p>
        </p:txBody>
      </p:sp>
      <p:sp>
        <p:nvSpPr>
          <p:cNvPr id="8" name="TextBox 7"/>
          <p:cNvSpPr txBox="1"/>
          <p:nvPr/>
        </p:nvSpPr>
        <p:spPr>
          <a:xfrm>
            <a:off x="446856" y="6189151"/>
            <a:ext cx="1744250" cy="369332"/>
          </a:xfrm>
          <a:prstGeom prst="rect">
            <a:avLst/>
          </a:prstGeom>
          <a:solidFill>
            <a:schemeClr val="accent2">
              <a:lumMod val="40000"/>
              <a:lumOff val="60000"/>
            </a:schemeClr>
          </a:solidFill>
        </p:spPr>
        <p:txBody>
          <a:bodyPr wrap="none" rtlCol="0">
            <a:spAutoFit/>
          </a:bodyPr>
          <a:lstStyle/>
          <a:p>
            <a:r>
              <a:rPr lang="en-US" dirty="0" smtClean="0"/>
              <a:t>Dataset Explorer</a:t>
            </a:r>
            <a:endParaRPr lang="en-US" dirty="0"/>
          </a:p>
        </p:txBody>
      </p:sp>
      <p:sp>
        <p:nvSpPr>
          <p:cNvPr id="10" name="Slide Number Placeholder 9"/>
          <p:cNvSpPr>
            <a:spLocks noGrp="1"/>
          </p:cNvSpPr>
          <p:nvPr>
            <p:ph type="sldNum" sz="quarter" idx="12"/>
          </p:nvPr>
        </p:nvSpPr>
        <p:spPr/>
        <p:txBody>
          <a:bodyPr/>
          <a:lstStyle/>
          <a:p>
            <a:fld id="{3CB4AA84-9115-4268-B888-CCED4FC5B8C3}" type="slidenum">
              <a:rPr lang="en-US" smtClean="0"/>
              <a:t>32</a:t>
            </a:fld>
            <a:endParaRPr lang="en-US" dirty="0"/>
          </a:p>
        </p:txBody>
      </p:sp>
      <p:sp>
        <p:nvSpPr>
          <p:cNvPr id="5" name="Rectangle 4"/>
          <p:cNvSpPr/>
          <p:nvPr/>
        </p:nvSpPr>
        <p:spPr>
          <a:xfrm>
            <a:off x="2716108" y="5643886"/>
            <a:ext cx="6096000" cy="461665"/>
          </a:xfrm>
          <a:prstGeom prst="rect">
            <a:avLst/>
          </a:prstGeom>
        </p:spPr>
        <p:txBody>
          <a:bodyPr>
            <a:spAutoFit/>
          </a:bodyPr>
          <a:lstStyle/>
          <a:p>
            <a:r>
              <a:rPr lang="en-US" sz="1200" dirty="0">
                <a:hlinkClick r:id="rId3"/>
              </a:rPr>
              <a:t>https://</a:t>
            </a:r>
            <a:r>
              <a:rPr lang="en-US" sz="1200" dirty="0" smtClean="0">
                <a:hlinkClick r:id="rId3"/>
              </a:rPr>
              <a:t>github.com/jtleek/dataanalysis/blob/master/week1/007typesOfQuestions/index.md</a:t>
            </a:r>
            <a:endParaRPr lang="en-US" sz="1200" dirty="0" smtClean="0"/>
          </a:p>
          <a:p>
            <a:endParaRPr lang="en-US" sz="1200" dirty="0"/>
          </a:p>
        </p:txBody>
      </p:sp>
      <p:sp>
        <p:nvSpPr>
          <p:cNvPr id="6" name="TextBox 5"/>
          <p:cNvSpPr txBox="1"/>
          <p:nvPr/>
        </p:nvSpPr>
        <p:spPr>
          <a:xfrm>
            <a:off x="850269" y="5631389"/>
            <a:ext cx="2101183" cy="338554"/>
          </a:xfrm>
          <a:prstGeom prst="rect">
            <a:avLst/>
          </a:prstGeom>
          <a:noFill/>
        </p:spPr>
        <p:txBody>
          <a:bodyPr wrap="square" rtlCol="0">
            <a:spAutoFit/>
          </a:bodyPr>
          <a:lstStyle/>
          <a:p>
            <a:r>
              <a:rPr lang="en-US" sz="1600" dirty="0" smtClean="0"/>
              <a:t>Source: Jeffery Leek</a:t>
            </a:r>
            <a:endParaRPr lang="en-US" sz="1600" dirty="0"/>
          </a:p>
        </p:txBody>
      </p:sp>
      <p:sp>
        <p:nvSpPr>
          <p:cNvPr id="11" name="Rectangle 10"/>
          <p:cNvSpPr/>
          <p:nvPr/>
        </p:nvSpPr>
        <p:spPr>
          <a:xfrm>
            <a:off x="6110068" y="6201951"/>
            <a:ext cx="4756238" cy="369332"/>
          </a:xfrm>
          <a:prstGeom prst="rect">
            <a:avLst/>
          </a:prstGeom>
        </p:spPr>
        <p:txBody>
          <a:bodyPr wrap="none">
            <a:spAutoFit/>
          </a:bodyPr>
          <a:lstStyle/>
          <a:p>
            <a:r>
              <a:rPr lang="en-US" dirty="0">
                <a:hlinkClick r:id="rId4"/>
              </a:rPr>
              <a:t>https://salimahm.shinyapps.io/DatasetExplorer</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301437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34" y="159063"/>
            <a:ext cx="10515600" cy="1325563"/>
          </a:xfrm>
        </p:spPr>
        <p:txBody>
          <a:bodyPr/>
          <a:lstStyle/>
          <a:p>
            <a:r>
              <a:rPr lang="en-US" b="1" dirty="0">
                <a:solidFill>
                  <a:srgbClr val="C00000"/>
                </a:solidFill>
              </a:rPr>
              <a:t>Name of Data Analysis by Data Type</a:t>
            </a:r>
            <a:endParaRPr lang="en-US" dirty="0">
              <a:solidFill>
                <a:srgbClr val="C00000"/>
              </a:solidFill>
            </a:endParaRPr>
          </a:p>
        </p:txBody>
      </p:sp>
      <p:sp>
        <p:nvSpPr>
          <p:cNvPr id="3" name="Content Placeholder 2"/>
          <p:cNvSpPr>
            <a:spLocks noGrp="1"/>
          </p:cNvSpPr>
          <p:nvPr>
            <p:ph idx="1"/>
          </p:nvPr>
        </p:nvSpPr>
        <p:spPr>
          <a:xfrm>
            <a:off x="606380" y="1484626"/>
            <a:ext cx="10515600" cy="4351338"/>
          </a:xfrm>
        </p:spPr>
        <p:txBody>
          <a:bodyPr/>
          <a:lstStyle/>
          <a:p>
            <a:pPr lvl="0" fontAlgn="base">
              <a:buFont typeface="Wingdings" panose="05000000000000000000" pitchFamily="2" charset="2"/>
              <a:buChar char="ü"/>
            </a:pPr>
            <a:r>
              <a:rPr lang="en-US" dirty="0" smtClean="0"/>
              <a:t>  </a:t>
            </a:r>
            <a:r>
              <a:rPr lang="en-US" b="1" dirty="0" smtClean="0"/>
              <a:t>Biostatistics</a:t>
            </a:r>
            <a:r>
              <a:rPr lang="en-US" dirty="0"/>
              <a:t> for medical </a:t>
            </a:r>
            <a:r>
              <a:rPr lang="en-US" dirty="0" smtClean="0"/>
              <a:t>data.</a:t>
            </a:r>
            <a:endParaRPr lang="en-US" dirty="0"/>
          </a:p>
          <a:p>
            <a:pPr lvl="0" fontAlgn="base">
              <a:buFont typeface="Wingdings" panose="05000000000000000000" pitchFamily="2" charset="2"/>
              <a:buChar char="ü"/>
            </a:pPr>
            <a:r>
              <a:rPr lang="en-US" dirty="0" smtClean="0"/>
              <a:t>  </a:t>
            </a:r>
            <a:r>
              <a:rPr lang="en-US" b="1" dirty="0" smtClean="0"/>
              <a:t>Data Science</a:t>
            </a:r>
            <a:r>
              <a:rPr lang="en-US" dirty="0"/>
              <a:t> for data from web </a:t>
            </a:r>
            <a:r>
              <a:rPr lang="en-US" dirty="0" smtClean="0"/>
              <a:t>analytics.</a:t>
            </a:r>
            <a:endParaRPr lang="en-US" dirty="0"/>
          </a:p>
          <a:p>
            <a:pPr lvl="0" fontAlgn="base">
              <a:buFont typeface="Wingdings" panose="05000000000000000000" pitchFamily="2" charset="2"/>
              <a:buChar char="ü"/>
            </a:pPr>
            <a:r>
              <a:rPr lang="en-US" dirty="0"/>
              <a:t> </a:t>
            </a:r>
            <a:r>
              <a:rPr lang="en-US" dirty="0" smtClean="0"/>
              <a:t> </a:t>
            </a:r>
            <a:r>
              <a:rPr lang="en-US" b="1" dirty="0" smtClean="0"/>
              <a:t>Machine Learning </a:t>
            </a:r>
            <a:r>
              <a:rPr lang="en-US" dirty="0" smtClean="0"/>
              <a:t>for </a:t>
            </a:r>
            <a:r>
              <a:rPr lang="en-US" dirty="0"/>
              <a:t>data in computer science</a:t>
            </a:r>
            <a:r>
              <a:rPr lang="en-US" dirty="0" smtClean="0"/>
              <a:t>/</a:t>
            </a:r>
          </a:p>
          <a:p>
            <a:pPr marL="0" lvl="0" indent="0" fontAlgn="base">
              <a:buNone/>
            </a:pPr>
            <a:r>
              <a:rPr lang="en-US" dirty="0"/>
              <a:t> </a:t>
            </a:r>
            <a:r>
              <a:rPr lang="en-US" dirty="0" smtClean="0"/>
              <a:t>     computer vision.</a:t>
            </a:r>
            <a:endParaRPr lang="en-US" dirty="0"/>
          </a:p>
          <a:p>
            <a:pPr lvl="0" fontAlgn="base">
              <a:buFont typeface="Wingdings" panose="05000000000000000000" pitchFamily="2" charset="2"/>
              <a:buChar char="ü"/>
            </a:pPr>
            <a:r>
              <a:rPr lang="en-US" dirty="0" smtClean="0"/>
              <a:t>  </a:t>
            </a:r>
            <a:r>
              <a:rPr lang="en-US" b="1" dirty="0" smtClean="0"/>
              <a:t>Natural Language Processing</a:t>
            </a:r>
            <a:r>
              <a:rPr lang="en-US" dirty="0"/>
              <a:t> for data from </a:t>
            </a:r>
            <a:r>
              <a:rPr lang="en-US" dirty="0" smtClean="0"/>
              <a:t>texts.</a:t>
            </a:r>
            <a:endParaRPr lang="en-US" dirty="0"/>
          </a:p>
          <a:p>
            <a:pPr lvl="0" fontAlgn="base">
              <a:buFont typeface="Wingdings" panose="05000000000000000000" pitchFamily="2" charset="2"/>
              <a:buChar char="ü"/>
            </a:pPr>
            <a:r>
              <a:rPr lang="en-US" b="1" dirty="0" smtClean="0"/>
              <a:t>  Signal Processing </a:t>
            </a:r>
            <a:r>
              <a:rPr lang="en-US" dirty="0" smtClean="0"/>
              <a:t>for </a:t>
            </a:r>
            <a:r>
              <a:rPr lang="en-US" dirty="0"/>
              <a:t>data from electrical </a:t>
            </a:r>
            <a:r>
              <a:rPr lang="en-US" dirty="0" smtClean="0"/>
              <a:t>signals.</a:t>
            </a:r>
            <a:endParaRPr lang="en-US" dirty="0"/>
          </a:p>
          <a:p>
            <a:pPr lvl="0" fontAlgn="base">
              <a:buFont typeface="Wingdings" panose="05000000000000000000" pitchFamily="2" charset="2"/>
              <a:buChar char="ü"/>
            </a:pPr>
            <a:r>
              <a:rPr lang="en-US" dirty="0" smtClean="0"/>
              <a:t>  </a:t>
            </a:r>
            <a:r>
              <a:rPr lang="en-US" b="1" dirty="0" smtClean="0"/>
              <a:t>Business Analytics</a:t>
            </a:r>
            <a:r>
              <a:rPr lang="en-US" dirty="0"/>
              <a:t> for data on </a:t>
            </a:r>
            <a:r>
              <a:rPr lang="en-US" dirty="0" smtClean="0"/>
              <a:t>customers.</a:t>
            </a:r>
            <a:endParaRPr lang="en-US" dirty="0"/>
          </a:p>
          <a:p>
            <a:pPr lvl="0" fontAlgn="base">
              <a:buFont typeface="Wingdings" panose="05000000000000000000" pitchFamily="2" charset="2"/>
              <a:buChar char="ü"/>
            </a:pPr>
            <a:r>
              <a:rPr lang="en-US" dirty="0" smtClean="0"/>
              <a:t>  </a:t>
            </a:r>
            <a:r>
              <a:rPr lang="en-US" b="1" dirty="0" smtClean="0"/>
              <a:t>Econometrics</a:t>
            </a:r>
            <a:r>
              <a:rPr lang="en-US" dirty="0"/>
              <a:t> for economic </a:t>
            </a:r>
            <a:r>
              <a:rPr lang="en-US" dirty="0" smtClean="0"/>
              <a:t>data.</a:t>
            </a:r>
            <a:endParaRPr lang="en-US" dirty="0"/>
          </a:p>
          <a:p>
            <a:endParaRPr lang="en-US" dirty="0"/>
          </a:p>
        </p:txBody>
      </p:sp>
      <p:sp>
        <p:nvSpPr>
          <p:cNvPr id="4" name="Slide Number Placeholder 3"/>
          <p:cNvSpPr>
            <a:spLocks noGrp="1"/>
          </p:cNvSpPr>
          <p:nvPr>
            <p:ph type="sldNum" sz="quarter" idx="12"/>
          </p:nvPr>
        </p:nvSpPr>
        <p:spPr/>
        <p:txBody>
          <a:bodyPr/>
          <a:lstStyle/>
          <a:p>
            <a:fld id="{3CB4AA84-9115-4268-B888-CCED4FC5B8C3}" type="slidenum">
              <a:rPr lang="en-US" smtClean="0"/>
              <a:t>33</a:t>
            </a:fld>
            <a:endParaRPr lang="en-US"/>
          </a:p>
        </p:txBody>
      </p:sp>
      <p:sp>
        <p:nvSpPr>
          <p:cNvPr id="5" name="TextBox 4"/>
          <p:cNvSpPr txBox="1"/>
          <p:nvPr/>
        </p:nvSpPr>
        <p:spPr>
          <a:xfrm>
            <a:off x="176548" y="6376352"/>
            <a:ext cx="5962918" cy="369332"/>
          </a:xfrm>
          <a:prstGeom prst="rect">
            <a:avLst/>
          </a:prstGeom>
          <a:noFill/>
        </p:spPr>
        <p:txBody>
          <a:bodyPr wrap="square" rtlCol="0">
            <a:spAutoFit/>
          </a:bodyPr>
          <a:lstStyle/>
          <a:p>
            <a:r>
              <a:rPr lang="en-US" i="1" dirty="0" smtClean="0"/>
              <a:t>Source: Jeff Leek’s Data Analysis Coursera Class</a:t>
            </a:r>
            <a:endParaRPr lang="en-US" i="1" dirty="0"/>
          </a:p>
        </p:txBody>
      </p:sp>
      <p:pic>
        <p:nvPicPr>
          <p:cNvPr id="6" name="Picture 5"/>
          <p:cNvPicPr>
            <a:picLocks noChangeAspect="1"/>
          </p:cNvPicPr>
          <p:nvPr/>
        </p:nvPicPr>
        <p:blipFill>
          <a:blip r:embed="rId2"/>
          <a:stretch>
            <a:fillRect/>
          </a:stretch>
        </p:blipFill>
        <p:spPr>
          <a:xfrm>
            <a:off x="8696325" y="362421"/>
            <a:ext cx="2657475" cy="172402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8661107" y="2449881"/>
            <a:ext cx="2590532" cy="987281"/>
          </a:xfrm>
          <a:prstGeom prst="rect">
            <a:avLst/>
          </a:prstGeom>
        </p:spPr>
      </p:pic>
      <p:pic>
        <p:nvPicPr>
          <p:cNvPr id="8" name="Picture 7"/>
          <p:cNvPicPr>
            <a:picLocks noChangeAspect="1"/>
          </p:cNvPicPr>
          <p:nvPr/>
        </p:nvPicPr>
        <p:blipFill>
          <a:blip r:embed="rId4"/>
          <a:stretch>
            <a:fillRect/>
          </a:stretch>
        </p:blipFill>
        <p:spPr>
          <a:xfrm>
            <a:off x="9057272" y="3712203"/>
            <a:ext cx="1935580" cy="2123761"/>
          </a:xfrm>
          <a:prstGeom prst="rect">
            <a:avLst/>
          </a:prstGeom>
        </p:spPr>
      </p:pic>
      <p:pic>
        <p:nvPicPr>
          <p:cNvPr id="9" name="Picture 8"/>
          <p:cNvPicPr>
            <a:picLocks noChangeAspect="1"/>
          </p:cNvPicPr>
          <p:nvPr/>
        </p:nvPicPr>
        <p:blipFill>
          <a:blip r:embed="rId5"/>
          <a:stretch>
            <a:fillRect/>
          </a:stretch>
        </p:blipFill>
        <p:spPr>
          <a:xfrm>
            <a:off x="5325993" y="5516379"/>
            <a:ext cx="1256187" cy="1159557"/>
          </a:xfrm>
          <a:prstGeom prst="rect">
            <a:avLst/>
          </a:prstGeom>
        </p:spPr>
      </p:pic>
      <p:pic>
        <p:nvPicPr>
          <p:cNvPr id="10" name="Picture 9"/>
          <p:cNvPicPr>
            <a:picLocks noChangeAspect="1"/>
          </p:cNvPicPr>
          <p:nvPr/>
        </p:nvPicPr>
        <p:blipFill>
          <a:blip r:embed="rId6"/>
          <a:stretch>
            <a:fillRect/>
          </a:stretch>
        </p:blipFill>
        <p:spPr>
          <a:xfrm>
            <a:off x="6809791" y="4988742"/>
            <a:ext cx="1494855" cy="1117416"/>
          </a:xfrm>
          <a:prstGeom prst="rect">
            <a:avLst/>
          </a:prstGeom>
        </p:spPr>
      </p:pic>
      <p:pic>
        <p:nvPicPr>
          <p:cNvPr id="11" name="Picture 10"/>
          <p:cNvPicPr>
            <a:picLocks noChangeAspect="1"/>
          </p:cNvPicPr>
          <p:nvPr/>
        </p:nvPicPr>
        <p:blipFill>
          <a:blip r:embed="rId7"/>
          <a:stretch>
            <a:fillRect/>
          </a:stretch>
        </p:blipFill>
        <p:spPr>
          <a:xfrm>
            <a:off x="8541264" y="5812388"/>
            <a:ext cx="1483798" cy="909087"/>
          </a:xfrm>
          <a:prstGeom prst="rect">
            <a:avLst/>
          </a:prstGeom>
        </p:spPr>
      </p:pic>
    </p:spTree>
    <p:extLst>
      <p:ext uri="{BB962C8B-B14F-4D97-AF65-F5344CB8AC3E}">
        <p14:creationId xmlns:p14="http://schemas.microsoft.com/office/powerpoint/2010/main" val="30663292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98" y="107549"/>
            <a:ext cx="10515600" cy="922762"/>
          </a:xfrm>
        </p:spPr>
        <p:txBody>
          <a:bodyPr/>
          <a:lstStyle/>
          <a:p>
            <a:r>
              <a:rPr lang="en-US" sz="5400" b="1" dirty="0" smtClean="0">
                <a:solidFill>
                  <a:srgbClr val="C00000"/>
                </a:solidFill>
              </a:rPr>
              <a:t>WHO</a:t>
            </a:r>
            <a:r>
              <a:rPr lang="en-US" b="1" dirty="0" smtClean="0">
                <a:solidFill>
                  <a:srgbClr val="C00000"/>
                </a:solidFill>
              </a:rPr>
              <a:t> is Involved?</a:t>
            </a:r>
            <a:endParaRPr lang="en-US" b="1" dirty="0">
              <a:solidFill>
                <a:srgbClr val="C00000"/>
              </a:solidFill>
            </a:endParaRPr>
          </a:p>
        </p:txBody>
      </p:sp>
      <p:pic>
        <p:nvPicPr>
          <p:cNvPr id="5" name="Picture 4"/>
          <p:cNvPicPr>
            <a:picLocks noChangeAspect="1"/>
          </p:cNvPicPr>
          <p:nvPr/>
        </p:nvPicPr>
        <p:blipFill>
          <a:blip r:embed="rId2"/>
          <a:stretch>
            <a:fillRect/>
          </a:stretch>
        </p:blipFill>
        <p:spPr>
          <a:xfrm>
            <a:off x="6664682" y="70027"/>
            <a:ext cx="5158123" cy="6787973"/>
          </a:xfrm>
          <a:prstGeom prst="rect">
            <a:avLst/>
          </a:prstGeom>
        </p:spPr>
      </p:pic>
      <p:pic>
        <p:nvPicPr>
          <p:cNvPr id="6" name="Picture 5"/>
          <p:cNvPicPr>
            <a:picLocks noChangeAspect="1"/>
          </p:cNvPicPr>
          <p:nvPr/>
        </p:nvPicPr>
        <p:blipFill>
          <a:blip r:embed="rId3"/>
          <a:stretch>
            <a:fillRect/>
          </a:stretch>
        </p:blipFill>
        <p:spPr>
          <a:xfrm>
            <a:off x="4861775" y="70027"/>
            <a:ext cx="1082827" cy="1087661"/>
          </a:xfrm>
          <a:prstGeom prst="rect">
            <a:avLst/>
          </a:prstGeom>
        </p:spPr>
      </p:pic>
      <p:pic>
        <p:nvPicPr>
          <p:cNvPr id="10" name="Picture 9"/>
          <p:cNvPicPr>
            <a:picLocks noChangeAspect="1"/>
          </p:cNvPicPr>
          <p:nvPr/>
        </p:nvPicPr>
        <p:blipFill>
          <a:blip r:embed="rId4"/>
          <a:stretch>
            <a:fillRect/>
          </a:stretch>
        </p:blipFill>
        <p:spPr>
          <a:xfrm>
            <a:off x="227692" y="1662918"/>
            <a:ext cx="6076950" cy="4562475"/>
          </a:xfrm>
          <a:prstGeom prst="rect">
            <a:avLst/>
          </a:prstGeom>
          <a:ln>
            <a:solidFill>
              <a:schemeClr val="accent2"/>
            </a:solidFill>
          </a:ln>
        </p:spPr>
      </p:pic>
      <p:sp>
        <p:nvSpPr>
          <p:cNvPr id="4" name="Slide Number Placeholder 3"/>
          <p:cNvSpPr>
            <a:spLocks noGrp="1"/>
          </p:cNvSpPr>
          <p:nvPr>
            <p:ph type="sldNum" sz="quarter" idx="12"/>
          </p:nvPr>
        </p:nvSpPr>
        <p:spPr/>
        <p:txBody>
          <a:bodyPr/>
          <a:lstStyle/>
          <a:p>
            <a:fld id="{3CB4AA84-9115-4268-B888-CCED4FC5B8C3}" type="slidenum">
              <a:rPr lang="en-US" smtClean="0"/>
              <a:t>34</a:t>
            </a:fld>
            <a:endParaRPr lang="en-US"/>
          </a:p>
        </p:txBody>
      </p:sp>
    </p:spTree>
    <p:extLst>
      <p:ext uri="{BB962C8B-B14F-4D97-AF65-F5344CB8AC3E}">
        <p14:creationId xmlns:p14="http://schemas.microsoft.com/office/powerpoint/2010/main" val="40953240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35</a:t>
            </a:fld>
            <a:endParaRPr lang="en-US"/>
          </a:p>
        </p:txBody>
      </p:sp>
      <p:pic>
        <p:nvPicPr>
          <p:cNvPr id="5" name="Picture 4"/>
          <p:cNvPicPr>
            <a:picLocks noChangeAspect="1"/>
          </p:cNvPicPr>
          <p:nvPr/>
        </p:nvPicPr>
        <p:blipFill>
          <a:blip r:embed="rId2"/>
          <a:stretch>
            <a:fillRect/>
          </a:stretch>
        </p:blipFill>
        <p:spPr>
          <a:xfrm>
            <a:off x="140558" y="128338"/>
            <a:ext cx="8781673" cy="6593137"/>
          </a:xfrm>
          <a:prstGeom prst="rect">
            <a:avLst/>
          </a:prstGeom>
        </p:spPr>
      </p:pic>
      <p:sp>
        <p:nvSpPr>
          <p:cNvPr id="6" name="Rectangle 5"/>
          <p:cNvSpPr/>
          <p:nvPr/>
        </p:nvSpPr>
        <p:spPr>
          <a:xfrm>
            <a:off x="9064258" y="962477"/>
            <a:ext cx="2927212" cy="400110"/>
          </a:xfrm>
          <a:prstGeom prst="rect">
            <a:avLst/>
          </a:prstGeom>
          <a:solidFill>
            <a:schemeClr val="accent2">
              <a:lumMod val="40000"/>
              <a:lumOff val="60000"/>
            </a:schemeClr>
          </a:solidFill>
        </p:spPr>
        <p:txBody>
          <a:bodyPr wrap="none">
            <a:spAutoFit/>
          </a:bodyPr>
          <a:lstStyle/>
          <a:p>
            <a:r>
              <a:rPr lang="en-US" sz="2000" b="1" dirty="0" smtClean="0"/>
              <a:t>Becoming a Data Scientist</a:t>
            </a:r>
            <a:endParaRPr lang="en-US" sz="2000" b="1" dirty="0"/>
          </a:p>
        </p:txBody>
      </p:sp>
      <p:sp>
        <p:nvSpPr>
          <p:cNvPr id="2" name="Rectangle 1"/>
          <p:cNvSpPr/>
          <p:nvPr/>
        </p:nvSpPr>
        <p:spPr>
          <a:xfrm>
            <a:off x="9215284" y="2136338"/>
            <a:ext cx="2776186" cy="3139321"/>
          </a:xfrm>
          <a:prstGeom prst="rect">
            <a:avLst/>
          </a:prstGeom>
        </p:spPr>
        <p:txBody>
          <a:bodyPr wrap="square">
            <a:spAutoFit/>
          </a:bodyPr>
          <a:lstStyle/>
          <a:p>
            <a:pPr marL="342900" indent="-342900">
              <a:buFont typeface="+mj-lt"/>
              <a:buAutoNum type="arabicPeriod"/>
            </a:pPr>
            <a:r>
              <a:rPr lang="en-US" dirty="0"/>
              <a:t>Fundamentals</a:t>
            </a:r>
          </a:p>
          <a:p>
            <a:pPr marL="342900" indent="-342900">
              <a:buFont typeface="+mj-lt"/>
              <a:buAutoNum type="arabicPeriod"/>
            </a:pPr>
            <a:r>
              <a:rPr lang="en-US" dirty="0"/>
              <a:t>Statistics</a:t>
            </a:r>
          </a:p>
          <a:p>
            <a:pPr marL="342900" indent="-342900">
              <a:buFont typeface="+mj-lt"/>
              <a:buAutoNum type="arabicPeriod"/>
            </a:pPr>
            <a:r>
              <a:rPr lang="en-US" dirty="0"/>
              <a:t>Programming</a:t>
            </a:r>
          </a:p>
          <a:p>
            <a:pPr marL="342900" indent="-342900">
              <a:buFont typeface="+mj-lt"/>
              <a:buAutoNum type="arabicPeriod"/>
            </a:pPr>
            <a:r>
              <a:rPr lang="en-US" dirty="0"/>
              <a:t>Machine Learning</a:t>
            </a:r>
          </a:p>
          <a:p>
            <a:pPr marL="342900" indent="-342900">
              <a:buFont typeface="+mj-lt"/>
              <a:buAutoNum type="arabicPeriod"/>
            </a:pPr>
            <a:r>
              <a:rPr lang="en-US" dirty="0"/>
              <a:t>Text Mining / Natural Language Processing</a:t>
            </a:r>
          </a:p>
          <a:p>
            <a:pPr marL="342900" indent="-342900">
              <a:buFont typeface="+mj-lt"/>
              <a:buAutoNum type="arabicPeriod"/>
            </a:pPr>
            <a:r>
              <a:rPr lang="en-US" dirty="0"/>
              <a:t>Data Visualization</a:t>
            </a:r>
          </a:p>
          <a:p>
            <a:pPr marL="342900" indent="-342900">
              <a:buFont typeface="+mj-lt"/>
              <a:buAutoNum type="arabicPeriod"/>
            </a:pPr>
            <a:r>
              <a:rPr lang="en-US" dirty="0"/>
              <a:t>Big Data</a:t>
            </a:r>
          </a:p>
          <a:p>
            <a:pPr marL="342900" indent="-342900">
              <a:buFont typeface="+mj-lt"/>
              <a:buAutoNum type="arabicPeriod"/>
            </a:pPr>
            <a:r>
              <a:rPr lang="en-US" dirty="0"/>
              <a:t>Data Ingestion</a:t>
            </a:r>
          </a:p>
          <a:p>
            <a:pPr marL="342900" indent="-342900">
              <a:buFont typeface="+mj-lt"/>
              <a:buAutoNum type="arabicPeriod"/>
            </a:pPr>
            <a:r>
              <a:rPr lang="en-US" dirty="0"/>
              <a:t>Data Munging</a:t>
            </a:r>
          </a:p>
          <a:p>
            <a:pPr marL="342900" indent="-342900">
              <a:buFont typeface="+mj-lt"/>
              <a:buAutoNum type="arabicPeriod"/>
            </a:pPr>
            <a:r>
              <a:rPr lang="en-US" dirty="0"/>
              <a:t>Toolbox</a:t>
            </a:r>
          </a:p>
        </p:txBody>
      </p:sp>
      <p:sp>
        <p:nvSpPr>
          <p:cNvPr id="3" name="Rectangle 2"/>
          <p:cNvSpPr/>
          <p:nvPr/>
        </p:nvSpPr>
        <p:spPr>
          <a:xfrm>
            <a:off x="9215284" y="1471597"/>
            <a:ext cx="2573516" cy="646331"/>
          </a:xfrm>
          <a:prstGeom prst="rect">
            <a:avLst/>
          </a:prstGeom>
        </p:spPr>
        <p:txBody>
          <a:bodyPr wrap="square">
            <a:spAutoFit/>
          </a:bodyPr>
          <a:lstStyle/>
          <a:p>
            <a:r>
              <a:rPr lang="en-US" dirty="0" smtClean="0"/>
              <a:t>Overall </a:t>
            </a:r>
            <a:r>
              <a:rPr lang="en-US" dirty="0"/>
              <a:t>plan progressively into the following </a:t>
            </a:r>
            <a:r>
              <a:rPr lang="en-US" dirty="0" smtClean="0"/>
              <a:t>areas:</a:t>
            </a:r>
            <a:endParaRPr lang="en-US" dirty="0"/>
          </a:p>
        </p:txBody>
      </p:sp>
      <p:sp>
        <p:nvSpPr>
          <p:cNvPr id="7" name="Rectangle 6"/>
          <p:cNvSpPr/>
          <p:nvPr/>
        </p:nvSpPr>
        <p:spPr>
          <a:xfrm>
            <a:off x="9169786" y="5922886"/>
            <a:ext cx="2664512" cy="215444"/>
          </a:xfrm>
          <a:prstGeom prst="rect">
            <a:avLst/>
          </a:prstGeom>
        </p:spPr>
        <p:txBody>
          <a:bodyPr wrap="none">
            <a:spAutoFit/>
          </a:bodyPr>
          <a:lstStyle/>
          <a:p>
            <a:r>
              <a:rPr lang="en-US" sz="800" dirty="0"/>
              <a:t>http://nirvacana.com/thoughts/becoming-a-data-scientist/</a:t>
            </a:r>
          </a:p>
        </p:txBody>
      </p:sp>
      <p:sp>
        <p:nvSpPr>
          <p:cNvPr id="8" name="Rectangle 7"/>
          <p:cNvSpPr/>
          <p:nvPr/>
        </p:nvSpPr>
        <p:spPr>
          <a:xfrm>
            <a:off x="9215284" y="5596699"/>
            <a:ext cx="2463688" cy="307777"/>
          </a:xfrm>
          <a:prstGeom prst="rect">
            <a:avLst/>
          </a:prstGeom>
        </p:spPr>
        <p:txBody>
          <a:bodyPr wrap="none">
            <a:spAutoFit/>
          </a:bodyPr>
          <a:lstStyle/>
          <a:p>
            <a:r>
              <a:rPr lang="en-US" sz="1400" dirty="0"/>
              <a:t>Source: Swami </a:t>
            </a:r>
            <a:r>
              <a:rPr lang="en-US" sz="1400" dirty="0" err="1"/>
              <a:t>Chandrasekaran</a:t>
            </a:r>
            <a:endParaRPr lang="en-US" sz="1400" dirty="0"/>
          </a:p>
        </p:txBody>
      </p:sp>
      <p:sp>
        <p:nvSpPr>
          <p:cNvPr id="9" name="Rectangle 8"/>
          <p:cNvSpPr/>
          <p:nvPr/>
        </p:nvSpPr>
        <p:spPr>
          <a:xfrm>
            <a:off x="9068316" y="441382"/>
            <a:ext cx="2867452" cy="400110"/>
          </a:xfrm>
          <a:prstGeom prst="rect">
            <a:avLst/>
          </a:prstGeom>
          <a:solidFill>
            <a:schemeClr val="accent4">
              <a:lumMod val="40000"/>
              <a:lumOff val="60000"/>
            </a:schemeClr>
          </a:solidFill>
        </p:spPr>
        <p:txBody>
          <a:bodyPr wrap="none">
            <a:spAutoFit/>
          </a:bodyPr>
          <a:lstStyle/>
          <a:p>
            <a:r>
              <a:rPr lang="en-US" sz="2000" dirty="0"/>
              <a:t>Curriculum via </a:t>
            </a:r>
            <a:r>
              <a:rPr lang="en-US" sz="2000" dirty="0" err="1"/>
              <a:t>Metromap</a:t>
            </a:r>
            <a:endParaRPr lang="en-US" sz="2000" dirty="0"/>
          </a:p>
        </p:txBody>
      </p:sp>
    </p:spTree>
    <p:extLst>
      <p:ext uri="{BB962C8B-B14F-4D97-AF65-F5344CB8AC3E}">
        <p14:creationId xmlns:p14="http://schemas.microsoft.com/office/powerpoint/2010/main" val="2939021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0" y="0"/>
            <a:ext cx="10515600" cy="1325563"/>
          </a:xfrm>
        </p:spPr>
        <p:txBody>
          <a:bodyPr/>
          <a:lstStyle/>
          <a:p>
            <a:pPr algn="ctr"/>
            <a:r>
              <a:rPr lang="en-US" dirty="0"/>
              <a:t> </a:t>
            </a:r>
            <a:r>
              <a:rPr lang="en-US" sz="5400" b="1" dirty="0" smtClean="0">
                <a:solidFill>
                  <a:srgbClr val="C00000"/>
                </a:solidFill>
              </a:rPr>
              <a:t>WHERE </a:t>
            </a:r>
            <a:r>
              <a:rPr lang="en-US" b="1" dirty="0" smtClean="0">
                <a:solidFill>
                  <a:srgbClr val="C00000"/>
                </a:solidFill>
              </a:rPr>
              <a:t>is Data Science Used?</a:t>
            </a:r>
            <a:endParaRPr lang="en-US" b="1" dirty="0">
              <a:solidFill>
                <a:srgbClr val="C00000"/>
              </a:solidFill>
            </a:endParaRPr>
          </a:p>
        </p:txBody>
      </p:sp>
      <p:pic>
        <p:nvPicPr>
          <p:cNvPr id="5" name="Picture 4"/>
          <p:cNvPicPr>
            <a:picLocks noChangeAspect="1"/>
          </p:cNvPicPr>
          <p:nvPr/>
        </p:nvPicPr>
        <p:blipFill>
          <a:blip r:embed="rId2"/>
          <a:stretch>
            <a:fillRect/>
          </a:stretch>
        </p:blipFill>
        <p:spPr>
          <a:xfrm>
            <a:off x="853273" y="1461182"/>
            <a:ext cx="9699577" cy="4895512"/>
          </a:xfrm>
          <a:prstGeom prst="rect">
            <a:avLst/>
          </a:prstGeom>
        </p:spPr>
      </p:pic>
      <p:sp>
        <p:nvSpPr>
          <p:cNvPr id="3" name="Rectangle 2"/>
          <p:cNvSpPr/>
          <p:nvPr/>
        </p:nvSpPr>
        <p:spPr>
          <a:xfrm rot="5400000">
            <a:off x="9964622" y="3105927"/>
            <a:ext cx="2022634" cy="769441"/>
          </a:xfrm>
          <a:prstGeom prst="rect">
            <a:avLst/>
          </a:prstGeom>
          <a:solidFill>
            <a:schemeClr val="accent4">
              <a:lumMod val="75000"/>
            </a:schemeClr>
          </a:solid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Domain</a:t>
            </a:r>
            <a:endParaRPr lang="en-US"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Slide Number Placeholder 5"/>
          <p:cNvSpPr>
            <a:spLocks noGrp="1"/>
          </p:cNvSpPr>
          <p:nvPr>
            <p:ph type="sldNum" sz="quarter" idx="12"/>
          </p:nvPr>
        </p:nvSpPr>
        <p:spPr/>
        <p:txBody>
          <a:bodyPr/>
          <a:lstStyle/>
          <a:p>
            <a:fld id="{3CB4AA84-9115-4268-B888-CCED4FC5B8C3}" type="slidenum">
              <a:rPr lang="en-US" smtClean="0"/>
              <a:t>36</a:t>
            </a:fld>
            <a:endParaRPr lang="en-US"/>
          </a:p>
        </p:txBody>
      </p:sp>
    </p:spTree>
    <p:extLst>
      <p:ext uri="{BB962C8B-B14F-4D97-AF65-F5344CB8AC3E}">
        <p14:creationId xmlns:p14="http://schemas.microsoft.com/office/powerpoint/2010/main" val="38917413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37</a:t>
            </a:fld>
            <a:endParaRPr lang="en-US"/>
          </a:p>
        </p:txBody>
      </p:sp>
      <p:pic>
        <p:nvPicPr>
          <p:cNvPr id="5" name="Picture 4"/>
          <p:cNvPicPr>
            <a:picLocks noChangeAspect="1"/>
          </p:cNvPicPr>
          <p:nvPr/>
        </p:nvPicPr>
        <p:blipFill>
          <a:blip r:embed="rId2"/>
          <a:stretch>
            <a:fillRect/>
          </a:stretch>
        </p:blipFill>
        <p:spPr>
          <a:xfrm>
            <a:off x="1948262" y="63500"/>
            <a:ext cx="8313447" cy="6657975"/>
          </a:xfrm>
          <a:prstGeom prst="rect">
            <a:avLst/>
          </a:prstGeom>
        </p:spPr>
      </p:pic>
    </p:spTree>
    <p:extLst>
      <p:ext uri="{BB962C8B-B14F-4D97-AF65-F5344CB8AC3E}">
        <p14:creationId xmlns:p14="http://schemas.microsoft.com/office/powerpoint/2010/main" val="4287090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49" y="304580"/>
            <a:ext cx="8440531" cy="974278"/>
          </a:xfrm>
        </p:spPr>
        <p:txBody>
          <a:bodyPr>
            <a:normAutofit fontScale="90000"/>
          </a:bodyPr>
          <a:lstStyle/>
          <a:p>
            <a:pPr algn="ctr"/>
            <a:r>
              <a:rPr lang="en-US" sz="5400" b="1" dirty="0" smtClean="0">
                <a:solidFill>
                  <a:srgbClr val="C00000"/>
                </a:solidFill>
              </a:rPr>
              <a:t>WHEN</a:t>
            </a:r>
            <a:r>
              <a:rPr lang="en-US" b="1" dirty="0" smtClean="0">
                <a:solidFill>
                  <a:srgbClr val="C00000"/>
                </a:solidFill>
              </a:rPr>
              <a:t> is Data Science Applied?</a:t>
            </a:r>
            <a:r>
              <a:rPr lang="en-US" b="1" dirty="0">
                <a:solidFill>
                  <a:srgbClr val="C00000"/>
                </a:solidFill>
              </a:rPr>
              <a:t/>
            </a:r>
            <a:br>
              <a:rPr lang="en-US" b="1" dirty="0">
                <a:solidFill>
                  <a:srgbClr val="C00000"/>
                </a:solidFill>
              </a:rPr>
            </a:br>
            <a:endParaRPr lang="en-US" b="1" dirty="0">
              <a:solidFill>
                <a:srgbClr val="C00000"/>
              </a:solidFill>
            </a:endParaRPr>
          </a:p>
        </p:txBody>
      </p:sp>
      <p:sp>
        <p:nvSpPr>
          <p:cNvPr id="3" name="Content Placeholder 2"/>
          <p:cNvSpPr>
            <a:spLocks noGrp="1"/>
          </p:cNvSpPr>
          <p:nvPr>
            <p:ph idx="1"/>
          </p:nvPr>
        </p:nvSpPr>
        <p:spPr>
          <a:xfrm>
            <a:off x="462249" y="935567"/>
            <a:ext cx="10515600" cy="4351338"/>
          </a:xfrm>
        </p:spPr>
        <p:txBody>
          <a:bodyPr>
            <a:normAutofit fontScale="92500" lnSpcReduction="20000"/>
          </a:bodyPr>
          <a:lstStyle/>
          <a:p>
            <a:pPr marL="0" indent="0">
              <a:buNone/>
            </a:pPr>
            <a:endParaRPr lang="en-US" dirty="0" smtClean="0"/>
          </a:p>
          <a:p>
            <a:pPr marL="0" indent="0" fontAlgn="base">
              <a:buNone/>
            </a:pPr>
            <a:r>
              <a:rPr lang="en-US" dirty="0"/>
              <a:t>Some examples of the outcome of data science i.e. the </a:t>
            </a:r>
            <a:r>
              <a:rPr lang="en-US" b="1" dirty="0"/>
              <a:t>data </a:t>
            </a:r>
            <a:r>
              <a:rPr lang="en-US" b="1" dirty="0" smtClean="0"/>
              <a:t>products:</a:t>
            </a:r>
            <a:endParaRPr lang="en-US" dirty="0"/>
          </a:p>
          <a:p>
            <a:pPr fontAlgn="base">
              <a:buFont typeface="Wingdings" charset="2"/>
              <a:buChar char="ü"/>
            </a:pPr>
            <a:r>
              <a:rPr lang="en-US" dirty="0" smtClean="0"/>
              <a:t> Friend </a:t>
            </a:r>
            <a:r>
              <a:rPr lang="en-US" dirty="0"/>
              <a:t>Recommendations on Facebook</a:t>
            </a:r>
          </a:p>
          <a:p>
            <a:pPr fontAlgn="base">
              <a:buFont typeface="Wingdings" charset="2"/>
              <a:buChar char="ü"/>
            </a:pPr>
            <a:r>
              <a:rPr lang="en-US" dirty="0" smtClean="0"/>
              <a:t> Music </a:t>
            </a:r>
            <a:r>
              <a:rPr lang="en-US" dirty="0"/>
              <a:t>Recommendations on Spotify</a:t>
            </a:r>
          </a:p>
          <a:p>
            <a:pPr fontAlgn="base">
              <a:buFont typeface="Wingdings" charset="2"/>
              <a:buChar char="ü"/>
            </a:pPr>
            <a:r>
              <a:rPr lang="en-US" dirty="0" smtClean="0"/>
              <a:t> Product </a:t>
            </a:r>
            <a:r>
              <a:rPr lang="en-US" dirty="0"/>
              <a:t>Recommendations on Amazon</a:t>
            </a:r>
          </a:p>
          <a:p>
            <a:pPr fontAlgn="base">
              <a:buFont typeface="Wingdings" charset="2"/>
              <a:buChar char="ü"/>
            </a:pPr>
            <a:r>
              <a:rPr lang="en-US" dirty="0" smtClean="0"/>
              <a:t> Dynamic </a:t>
            </a:r>
            <a:r>
              <a:rPr lang="en-US" dirty="0"/>
              <a:t>Learning and Customized Assessments at </a:t>
            </a:r>
            <a:r>
              <a:rPr lang="en-US" dirty="0" err="1"/>
              <a:t>Knewton</a:t>
            </a:r>
            <a:r>
              <a:rPr lang="en-US" dirty="0"/>
              <a:t> Academy</a:t>
            </a:r>
          </a:p>
          <a:p>
            <a:pPr fontAlgn="base">
              <a:buFont typeface="Wingdings" charset="2"/>
              <a:buChar char="ü"/>
            </a:pPr>
            <a:r>
              <a:rPr lang="en-US" dirty="0" smtClean="0"/>
              <a:t> Trading </a:t>
            </a:r>
            <a:r>
              <a:rPr lang="en-US" dirty="0"/>
              <a:t>Algorithms, Models and Credit Ratings in Finance.</a:t>
            </a:r>
          </a:p>
          <a:p>
            <a:pPr fontAlgn="base">
              <a:buFont typeface="Wingdings" charset="2"/>
              <a:buChar char="ü"/>
            </a:pPr>
            <a:r>
              <a:rPr lang="en-US" dirty="0" smtClean="0"/>
              <a:t> New </a:t>
            </a:r>
            <a:r>
              <a:rPr lang="en-US" dirty="0"/>
              <a:t>government policies based on data.</a:t>
            </a:r>
          </a:p>
          <a:p>
            <a:pPr fontAlgn="base">
              <a:buFont typeface="Wingdings" charset="2"/>
              <a:buChar char="ü"/>
            </a:pPr>
            <a:r>
              <a:rPr lang="en-US" dirty="0" smtClean="0"/>
              <a:t> Predicting </a:t>
            </a:r>
            <a:r>
              <a:rPr lang="en-US" dirty="0"/>
              <a:t>Flu Trends in Health</a:t>
            </a:r>
          </a:p>
          <a:p>
            <a:pPr fontAlgn="base">
              <a:buFont typeface="Wingdings" charset="2"/>
              <a:buChar char="ü"/>
            </a:pPr>
            <a:r>
              <a:rPr lang="en-US" dirty="0" smtClean="0"/>
              <a:t> Targeted </a:t>
            </a:r>
            <a:r>
              <a:rPr lang="en-US" dirty="0"/>
              <a:t>Advertising</a:t>
            </a:r>
          </a:p>
          <a:p>
            <a:endParaRPr lang="en-US" dirty="0"/>
          </a:p>
        </p:txBody>
      </p:sp>
      <p:sp>
        <p:nvSpPr>
          <p:cNvPr id="4" name="Rectangle 3"/>
          <p:cNvSpPr/>
          <p:nvPr/>
        </p:nvSpPr>
        <p:spPr>
          <a:xfrm>
            <a:off x="273588" y="6422332"/>
            <a:ext cx="6096000" cy="276999"/>
          </a:xfrm>
          <a:prstGeom prst="rect">
            <a:avLst/>
          </a:prstGeom>
        </p:spPr>
        <p:txBody>
          <a:bodyPr>
            <a:spAutoFit/>
          </a:bodyPr>
          <a:lstStyle/>
          <a:p>
            <a:r>
              <a:rPr lang="en-US" sz="1200" dirty="0" smtClean="0">
                <a:hlinkClick r:id="rId2"/>
              </a:rPr>
              <a:t>SOURCE: http</a:t>
            </a:r>
            <a:r>
              <a:rPr lang="en-US" sz="1200" dirty="0">
                <a:hlinkClick r:id="rId2"/>
              </a:rPr>
              <a:t>://www.analyticsvidhya.com/blog/2015/09/applications-data-science/</a:t>
            </a:r>
            <a:endParaRPr lang="en-US" sz="1200" dirty="0"/>
          </a:p>
        </p:txBody>
      </p:sp>
      <p:sp>
        <p:nvSpPr>
          <p:cNvPr id="5" name="Rectangle 4"/>
          <p:cNvSpPr/>
          <p:nvPr/>
        </p:nvSpPr>
        <p:spPr>
          <a:xfrm rot="5400000">
            <a:off x="9658136" y="2726516"/>
            <a:ext cx="3085575" cy="769441"/>
          </a:xfrm>
          <a:prstGeom prst="rect">
            <a:avLst/>
          </a:prstGeom>
          <a:solidFill>
            <a:srgbClr val="682BCE"/>
          </a:solidFill>
        </p:spPr>
        <p:txBody>
          <a:bodyPr wrap="none">
            <a:spAutoFit/>
          </a:bodyPr>
          <a:lstStyle/>
          <a:p>
            <a:pPr algn="ctr"/>
            <a:r>
              <a:rPr lang="en-US" sz="4400" b="1"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Applications</a:t>
            </a:r>
            <a:endParaRPr lang="en-US" sz="4400" b="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
        <p:nvSpPr>
          <p:cNvPr id="7" name="Slide Number Placeholder 6"/>
          <p:cNvSpPr>
            <a:spLocks noGrp="1"/>
          </p:cNvSpPr>
          <p:nvPr>
            <p:ph type="sldNum" sz="quarter" idx="12"/>
          </p:nvPr>
        </p:nvSpPr>
        <p:spPr/>
        <p:txBody>
          <a:bodyPr/>
          <a:lstStyle/>
          <a:p>
            <a:fld id="{3CB4AA84-9115-4268-B888-CCED4FC5B8C3}" type="slidenum">
              <a:rPr lang="en-US" smtClean="0"/>
              <a:t>38</a:t>
            </a:fld>
            <a:endParaRPr lang="en-US"/>
          </a:p>
        </p:txBody>
      </p:sp>
      <p:pic>
        <p:nvPicPr>
          <p:cNvPr id="6" name="Picture 5"/>
          <p:cNvPicPr>
            <a:picLocks noChangeAspect="1"/>
          </p:cNvPicPr>
          <p:nvPr/>
        </p:nvPicPr>
        <p:blipFill>
          <a:blip r:embed="rId3"/>
          <a:stretch>
            <a:fillRect/>
          </a:stretch>
        </p:blipFill>
        <p:spPr>
          <a:xfrm>
            <a:off x="5767755" y="4101502"/>
            <a:ext cx="4954304" cy="2619973"/>
          </a:xfrm>
          <a:prstGeom prst="rect">
            <a:avLst/>
          </a:prstGeom>
        </p:spPr>
      </p:pic>
    </p:spTree>
    <p:extLst>
      <p:ext uri="{BB962C8B-B14F-4D97-AF65-F5344CB8AC3E}">
        <p14:creationId xmlns:p14="http://schemas.microsoft.com/office/powerpoint/2010/main" val="10753514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rgbClr val="C00000"/>
                </a:solidFill>
              </a:rPr>
              <a:t>Data Jiu-Jitsu</a:t>
            </a: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3CB4AA84-9115-4268-B888-CCED4FC5B8C3}" type="slidenum">
              <a:rPr lang="en-US" smtClean="0"/>
              <a:t>39</a:t>
            </a:fld>
            <a:endParaRPr lang="en-US"/>
          </a:p>
        </p:txBody>
      </p:sp>
      <p:pic>
        <p:nvPicPr>
          <p:cNvPr id="5" name="Picture 4"/>
          <p:cNvPicPr>
            <a:picLocks noChangeAspect="1"/>
          </p:cNvPicPr>
          <p:nvPr/>
        </p:nvPicPr>
        <p:blipFill>
          <a:blip r:embed="rId2"/>
          <a:stretch>
            <a:fillRect/>
          </a:stretch>
        </p:blipFill>
        <p:spPr>
          <a:xfrm>
            <a:off x="1251782" y="1204322"/>
            <a:ext cx="9915890" cy="5152028"/>
          </a:xfrm>
          <a:prstGeom prst="rect">
            <a:avLst/>
          </a:prstGeom>
        </p:spPr>
      </p:pic>
      <p:sp>
        <p:nvSpPr>
          <p:cNvPr id="6" name="Rectangle 5"/>
          <p:cNvSpPr/>
          <p:nvPr/>
        </p:nvSpPr>
        <p:spPr>
          <a:xfrm>
            <a:off x="1558977" y="4002374"/>
            <a:ext cx="2218544" cy="719528"/>
          </a:xfrm>
          <a:prstGeom prst="rect">
            <a:avLst/>
          </a:prstGeom>
          <a:noFill/>
          <a:ln w="571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251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a:t>
            </a:fld>
            <a:endParaRPr lang="en-US"/>
          </a:p>
        </p:txBody>
      </p:sp>
      <p:sp>
        <p:nvSpPr>
          <p:cNvPr id="3" name="Rectangle 2"/>
          <p:cNvSpPr/>
          <p:nvPr/>
        </p:nvSpPr>
        <p:spPr>
          <a:xfrm>
            <a:off x="727843" y="3560932"/>
            <a:ext cx="10625957" cy="1200329"/>
          </a:xfrm>
          <a:prstGeom prst="rect">
            <a:avLst/>
          </a:prstGeom>
        </p:spPr>
        <p:txBody>
          <a:bodyPr wrap="square">
            <a:spAutoFit/>
          </a:bodyPr>
          <a:lstStyle/>
          <a:p>
            <a:pPr algn="ctr"/>
            <a:r>
              <a:rPr lang="en-US" sz="3600" b="1" dirty="0">
                <a:solidFill>
                  <a:srgbClr val="C00000"/>
                </a:solidFill>
              </a:rPr>
              <a:t>What </a:t>
            </a:r>
            <a:r>
              <a:rPr lang="en-US" sz="3600" b="1" dirty="0" smtClean="0">
                <a:solidFill>
                  <a:srgbClr val="C00000"/>
                </a:solidFill>
              </a:rPr>
              <a:t>ONE word that appears </a:t>
            </a:r>
            <a:r>
              <a:rPr lang="en-US" sz="3600" b="1" dirty="0">
                <a:solidFill>
                  <a:srgbClr val="C00000"/>
                </a:solidFill>
              </a:rPr>
              <a:t>in your mind when you hear the term </a:t>
            </a:r>
            <a:r>
              <a:rPr lang="en-US" sz="3600" b="1" dirty="0" smtClean="0">
                <a:solidFill>
                  <a:srgbClr val="C00000"/>
                </a:solidFill>
              </a:rPr>
              <a:t>“Data Science</a:t>
            </a:r>
            <a:r>
              <a:rPr lang="en-US" sz="3600" b="1" dirty="0">
                <a:solidFill>
                  <a:srgbClr val="C00000"/>
                </a:solidFill>
              </a:rPr>
              <a:t>”?</a:t>
            </a:r>
          </a:p>
        </p:txBody>
      </p:sp>
      <p:pic>
        <p:nvPicPr>
          <p:cNvPr id="4" name="Picture 3"/>
          <p:cNvPicPr>
            <a:picLocks noChangeAspect="1"/>
          </p:cNvPicPr>
          <p:nvPr/>
        </p:nvPicPr>
        <p:blipFill>
          <a:blip r:embed="rId2"/>
          <a:stretch>
            <a:fillRect/>
          </a:stretch>
        </p:blipFill>
        <p:spPr>
          <a:xfrm>
            <a:off x="4162096" y="391055"/>
            <a:ext cx="3255546" cy="2804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stretch>
            <a:fillRect/>
          </a:stretch>
        </p:blipFill>
        <p:spPr>
          <a:xfrm>
            <a:off x="162248" y="5325806"/>
            <a:ext cx="11720347" cy="808300"/>
          </a:xfrm>
          <a:prstGeom prst="rect">
            <a:avLst/>
          </a:prstGeom>
        </p:spPr>
      </p:pic>
    </p:spTree>
    <p:extLst>
      <p:ext uri="{BB962C8B-B14F-4D97-AF65-F5344CB8AC3E}">
        <p14:creationId xmlns:p14="http://schemas.microsoft.com/office/powerpoint/2010/main" val="2320579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40</a:t>
            </a:fld>
            <a:endParaRPr lang="en-US"/>
          </a:p>
        </p:txBody>
      </p:sp>
      <p:sp>
        <p:nvSpPr>
          <p:cNvPr id="3" name="Rectangle 2"/>
          <p:cNvSpPr/>
          <p:nvPr/>
        </p:nvSpPr>
        <p:spPr>
          <a:xfrm>
            <a:off x="1504011" y="985046"/>
            <a:ext cx="9453797" cy="4524315"/>
          </a:xfrm>
          <a:prstGeom prst="rect">
            <a:avLst/>
          </a:prstGeom>
        </p:spPr>
        <p:txBody>
          <a:bodyPr wrap="square">
            <a:spAutoFit/>
          </a:bodyPr>
          <a:lstStyle/>
          <a:p>
            <a:r>
              <a:rPr lang="en-US" sz="4800" dirty="0" smtClean="0">
                <a:solidFill>
                  <a:srgbClr val="414141"/>
                </a:solidFill>
                <a:latin typeface="Open Sans"/>
              </a:rPr>
              <a:t>Amazon </a:t>
            </a:r>
            <a:r>
              <a:rPr lang="en-US" sz="4800" dirty="0">
                <a:solidFill>
                  <a:srgbClr val="414141"/>
                </a:solidFill>
                <a:latin typeface="Open Sans"/>
              </a:rPr>
              <a:t>recommendations, marketing campaigns, Uber, Siri, price comparison sites, gaming and image recognition, are all powered, to varying degrees, by </a:t>
            </a:r>
            <a:r>
              <a:rPr lang="en-US" sz="4800" b="1" dirty="0">
                <a:solidFill>
                  <a:srgbClr val="C00000"/>
                </a:solidFill>
                <a:latin typeface="Open Sans"/>
              </a:rPr>
              <a:t>data science</a:t>
            </a:r>
            <a:r>
              <a:rPr lang="en-US" sz="4800" dirty="0">
                <a:solidFill>
                  <a:srgbClr val="414141"/>
                </a:solidFill>
                <a:latin typeface="Open Sans"/>
              </a:rPr>
              <a:t>.</a:t>
            </a:r>
            <a:endParaRPr lang="en-US" sz="4800" dirty="0"/>
          </a:p>
        </p:txBody>
      </p:sp>
    </p:spTree>
    <p:extLst>
      <p:ext uri="{BB962C8B-B14F-4D97-AF65-F5344CB8AC3E}">
        <p14:creationId xmlns:p14="http://schemas.microsoft.com/office/powerpoint/2010/main" val="23328295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64" y="0"/>
            <a:ext cx="10515600" cy="1202273"/>
          </a:xfrm>
        </p:spPr>
        <p:txBody>
          <a:bodyPr/>
          <a:lstStyle/>
          <a:p>
            <a:pPr algn="ctr"/>
            <a:r>
              <a:rPr lang="en-US" sz="5400" b="1" dirty="0" smtClean="0">
                <a:solidFill>
                  <a:srgbClr val="C00000"/>
                </a:solidFill>
              </a:rPr>
              <a:t>HOW</a:t>
            </a:r>
            <a:r>
              <a:rPr lang="en-US" b="1" dirty="0" smtClean="0">
                <a:solidFill>
                  <a:srgbClr val="C00000"/>
                </a:solidFill>
              </a:rPr>
              <a:t> Data Science Works?</a:t>
            </a:r>
            <a:endParaRPr lang="en-US" b="1" dirty="0">
              <a:solidFill>
                <a:srgbClr val="C00000"/>
              </a:solidFill>
            </a:endParaRPr>
          </a:p>
        </p:txBody>
      </p:sp>
      <p:sp>
        <p:nvSpPr>
          <p:cNvPr id="3" name="Content Placeholder 2"/>
          <p:cNvSpPr>
            <a:spLocks noGrp="1"/>
          </p:cNvSpPr>
          <p:nvPr>
            <p:ph idx="1"/>
          </p:nvPr>
        </p:nvSpPr>
        <p:spPr>
          <a:xfrm>
            <a:off x="295649" y="1048900"/>
            <a:ext cx="11307560" cy="393592"/>
          </a:xfrm>
        </p:spPr>
        <p:txBody>
          <a:bodyPr>
            <a:normAutofit/>
          </a:bodyPr>
          <a:lstStyle/>
          <a:p>
            <a:pPr marL="0" indent="0">
              <a:buNone/>
            </a:pPr>
            <a:r>
              <a:rPr lang="en-US" sz="1800" dirty="0"/>
              <a:t>Data science is a multi-step process and each step in this process requires a diverse set of skills and technologies. </a:t>
            </a:r>
          </a:p>
        </p:txBody>
      </p:sp>
      <p:pic>
        <p:nvPicPr>
          <p:cNvPr id="4" name="Picture 3"/>
          <p:cNvPicPr>
            <a:picLocks noChangeAspect="1"/>
          </p:cNvPicPr>
          <p:nvPr/>
        </p:nvPicPr>
        <p:blipFill>
          <a:blip r:embed="rId2"/>
          <a:stretch>
            <a:fillRect/>
          </a:stretch>
        </p:blipFill>
        <p:spPr>
          <a:xfrm>
            <a:off x="8288755" y="1566816"/>
            <a:ext cx="3903245" cy="4896656"/>
          </a:xfrm>
          <a:prstGeom prst="rect">
            <a:avLst/>
          </a:prstGeom>
          <a:ln>
            <a:solidFill>
              <a:schemeClr val="accent1">
                <a:lumMod val="60000"/>
                <a:lumOff val="40000"/>
              </a:schemeClr>
            </a:solidFill>
          </a:ln>
        </p:spPr>
      </p:pic>
      <p:pic>
        <p:nvPicPr>
          <p:cNvPr id="5" name="Picture 4"/>
          <p:cNvPicPr>
            <a:picLocks noChangeAspect="1"/>
          </p:cNvPicPr>
          <p:nvPr/>
        </p:nvPicPr>
        <p:blipFill>
          <a:blip r:embed="rId3"/>
          <a:stretch>
            <a:fillRect/>
          </a:stretch>
        </p:blipFill>
        <p:spPr>
          <a:xfrm>
            <a:off x="221664" y="1632868"/>
            <a:ext cx="3926810" cy="2945108"/>
          </a:xfrm>
          <a:prstGeom prst="rect">
            <a:avLst/>
          </a:prstGeom>
          <a:ln>
            <a:solidFill>
              <a:srgbClr val="9DC3E6"/>
            </a:solidFill>
          </a:ln>
        </p:spPr>
      </p:pic>
      <p:pic>
        <p:nvPicPr>
          <p:cNvPr id="7" name="Picture 6"/>
          <p:cNvPicPr>
            <a:picLocks noChangeAspect="1"/>
          </p:cNvPicPr>
          <p:nvPr/>
        </p:nvPicPr>
        <p:blipFill>
          <a:blip r:embed="rId4"/>
          <a:stretch>
            <a:fillRect/>
          </a:stretch>
        </p:blipFill>
        <p:spPr>
          <a:xfrm>
            <a:off x="4366748" y="1566816"/>
            <a:ext cx="3703732" cy="2780702"/>
          </a:xfrm>
          <a:prstGeom prst="rect">
            <a:avLst/>
          </a:prstGeom>
          <a:ln>
            <a:solidFill>
              <a:srgbClr val="9DC3E6"/>
            </a:solidFill>
          </a:ln>
        </p:spPr>
      </p:pic>
      <p:sp>
        <p:nvSpPr>
          <p:cNvPr id="9" name="Slide Number Placeholder 8"/>
          <p:cNvSpPr>
            <a:spLocks noGrp="1"/>
          </p:cNvSpPr>
          <p:nvPr>
            <p:ph type="sldNum" sz="quarter" idx="12"/>
          </p:nvPr>
        </p:nvSpPr>
        <p:spPr/>
        <p:txBody>
          <a:bodyPr/>
          <a:lstStyle/>
          <a:p>
            <a:fld id="{3CB4AA84-9115-4268-B888-CCED4FC5B8C3}" type="slidenum">
              <a:rPr lang="en-US" smtClean="0"/>
              <a:t>41</a:t>
            </a:fld>
            <a:endParaRPr lang="en-US"/>
          </a:p>
        </p:txBody>
      </p:sp>
      <p:pic>
        <p:nvPicPr>
          <p:cNvPr id="10" name="Picture 9"/>
          <p:cNvPicPr>
            <a:picLocks noChangeAspect="1"/>
          </p:cNvPicPr>
          <p:nvPr/>
        </p:nvPicPr>
        <p:blipFill>
          <a:blip r:embed="rId5"/>
          <a:stretch>
            <a:fillRect/>
          </a:stretch>
        </p:blipFill>
        <p:spPr>
          <a:xfrm>
            <a:off x="344984" y="4687745"/>
            <a:ext cx="7139487" cy="1526065"/>
          </a:xfrm>
          <a:prstGeom prst="rect">
            <a:avLst/>
          </a:prstGeom>
          <a:ln>
            <a:solidFill>
              <a:srgbClr val="9DC3E6"/>
            </a:solidFill>
          </a:ln>
        </p:spPr>
      </p:pic>
      <p:sp>
        <p:nvSpPr>
          <p:cNvPr id="11" name="TextBox 10"/>
          <p:cNvSpPr txBox="1"/>
          <p:nvPr/>
        </p:nvSpPr>
        <p:spPr>
          <a:xfrm>
            <a:off x="479677" y="5721440"/>
            <a:ext cx="2404490" cy="369332"/>
          </a:xfrm>
          <a:prstGeom prst="rect">
            <a:avLst/>
          </a:prstGeom>
          <a:noFill/>
        </p:spPr>
        <p:txBody>
          <a:bodyPr wrap="square" rtlCol="0">
            <a:spAutoFit/>
          </a:bodyPr>
          <a:lstStyle/>
          <a:p>
            <a:r>
              <a:rPr lang="en-US" b="1" dirty="0" smtClean="0">
                <a:solidFill>
                  <a:srgbClr val="0000FF"/>
                </a:solidFill>
              </a:rPr>
              <a:t>Data Science Workflow</a:t>
            </a:r>
            <a:endParaRPr lang="en-US" b="1" dirty="0">
              <a:solidFill>
                <a:srgbClr val="0000FF"/>
              </a:solidFill>
            </a:endParaRPr>
          </a:p>
        </p:txBody>
      </p:sp>
      <p:sp>
        <p:nvSpPr>
          <p:cNvPr id="6" name="Rectangle 5"/>
          <p:cNvSpPr/>
          <p:nvPr/>
        </p:nvSpPr>
        <p:spPr>
          <a:xfrm>
            <a:off x="1575074" y="6429087"/>
            <a:ext cx="4542975" cy="584775"/>
          </a:xfrm>
          <a:prstGeom prst="rect">
            <a:avLst/>
          </a:prstGeom>
        </p:spPr>
        <p:txBody>
          <a:bodyPr wrap="none">
            <a:spAutoFit/>
          </a:bodyPr>
          <a:lstStyle/>
          <a:p>
            <a:r>
              <a:rPr lang="en-US" sz="1600" dirty="0" smtClean="0">
                <a:hlinkClick r:id="rId6"/>
              </a:rPr>
              <a:t>https</a:t>
            </a:r>
            <a:r>
              <a:rPr lang="en-US" sz="1600" dirty="0">
                <a:hlinkClick r:id="rId6"/>
              </a:rPr>
              <a:t>://www.edureka.co/blog/what-is-data-science</a:t>
            </a:r>
            <a:r>
              <a:rPr lang="en-US" sz="1600" dirty="0" smtClean="0">
                <a:hlinkClick r:id="rId6"/>
              </a:rPr>
              <a:t>/</a:t>
            </a:r>
            <a:endParaRPr lang="en-US" sz="1600" dirty="0" smtClean="0"/>
          </a:p>
          <a:p>
            <a:endParaRPr lang="en-US" sz="1600" dirty="0"/>
          </a:p>
        </p:txBody>
      </p:sp>
      <p:sp>
        <p:nvSpPr>
          <p:cNvPr id="8" name="TextBox 7"/>
          <p:cNvSpPr txBox="1"/>
          <p:nvPr/>
        </p:nvSpPr>
        <p:spPr>
          <a:xfrm>
            <a:off x="667025" y="6429087"/>
            <a:ext cx="1011815" cy="369332"/>
          </a:xfrm>
          <a:prstGeom prst="rect">
            <a:avLst/>
          </a:prstGeom>
          <a:noFill/>
        </p:spPr>
        <p:txBody>
          <a:bodyPr wrap="none" rtlCol="0">
            <a:spAutoFit/>
          </a:bodyPr>
          <a:lstStyle/>
          <a:p>
            <a:r>
              <a:rPr lang="en-US" dirty="0" smtClean="0"/>
              <a:t>See also:</a:t>
            </a:r>
            <a:endParaRPr lang="en-US" dirty="0"/>
          </a:p>
        </p:txBody>
      </p:sp>
    </p:spTree>
    <p:extLst>
      <p:ext uri="{BB962C8B-B14F-4D97-AF65-F5344CB8AC3E}">
        <p14:creationId xmlns:p14="http://schemas.microsoft.com/office/powerpoint/2010/main" val="618339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69" y="410368"/>
            <a:ext cx="10515600" cy="1325563"/>
          </a:xfrm>
        </p:spPr>
        <p:txBody>
          <a:bodyPr>
            <a:normAutofit fontScale="90000"/>
          </a:bodyPr>
          <a:lstStyle/>
          <a:p>
            <a:pPr algn="ctr"/>
            <a:r>
              <a:rPr lang="en-US" sz="6000" b="1" dirty="0">
                <a:solidFill>
                  <a:srgbClr val="C00000"/>
                </a:solidFill>
              </a:rPr>
              <a:t>Data Science Methodology</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a:xfrm>
            <a:off x="541986" y="1073149"/>
            <a:ext cx="10515600" cy="4351338"/>
          </a:xfrm>
        </p:spPr>
        <p:txBody>
          <a:bodyPr>
            <a:noAutofit/>
          </a:bodyPr>
          <a:lstStyle/>
          <a:p>
            <a:pPr algn="just"/>
            <a:r>
              <a:rPr lang="en-US" sz="2400" b="1" dirty="0" smtClean="0"/>
              <a:t>Problem </a:t>
            </a:r>
            <a:r>
              <a:rPr lang="en-US" sz="2400" b="1" dirty="0"/>
              <a:t>Formulation </a:t>
            </a:r>
            <a:r>
              <a:rPr lang="en-US" sz="2400" dirty="0"/>
              <a:t>– First, identify the problem to be solved. This step is easily overlooked. However, many dollars and hours have been spent solving the wrong problems.</a:t>
            </a:r>
          </a:p>
          <a:p>
            <a:pPr algn="just"/>
            <a:r>
              <a:rPr lang="en-US" sz="2400" b="1" dirty="0"/>
              <a:t>Obtain The Data </a:t>
            </a:r>
            <a:r>
              <a:rPr lang="en-US" sz="2400" dirty="0"/>
              <a:t>– Next, collect new data and/or gather the data that already exists. In almost all cases, this data will need to be transformed and cleansed. It is important to note that this stage does not always involve big data or a data lake.</a:t>
            </a:r>
          </a:p>
          <a:p>
            <a:pPr algn="just"/>
            <a:r>
              <a:rPr lang="en-US" sz="2400" b="1" dirty="0"/>
              <a:t>Analysis</a:t>
            </a:r>
            <a:r>
              <a:rPr lang="en-US" sz="2400" dirty="0"/>
              <a:t> – This is the part of the process where insight is to be </a:t>
            </a:r>
            <a:r>
              <a:rPr lang="en-US" sz="2400" dirty="0" smtClean="0"/>
              <a:t>extracted from </a:t>
            </a:r>
            <a:r>
              <a:rPr lang="en-US" sz="2400" dirty="0"/>
              <a:t>the data. Commonly, this step will involve creating and optimizing statistical/machine learning models for prediction, but that is not always necessary. Sometimes, the analysis only contains graphs, charts, and basic descriptions of the data.</a:t>
            </a:r>
          </a:p>
          <a:p>
            <a:pPr algn="just"/>
            <a:r>
              <a:rPr lang="en-US" sz="2400" b="1" dirty="0"/>
              <a:t>Data Product </a:t>
            </a:r>
            <a:r>
              <a:rPr lang="en-US" sz="2400" dirty="0"/>
              <a:t>– The end goal of data science is a data product. The insight from the Analysis phase needs to be conveyed to an end user. The data product might be as simple as a slideshow; more commonly it is a website dashboard, a message, an alert, or a recommendation.</a:t>
            </a:r>
          </a:p>
        </p:txBody>
      </p:sp>
      <p:sp>
        <p:nvSpPr>
          <p:cNvPr id="4" name="Slide Number Placeholder 3"/>
          <p:cNvSpPr>
            <a:spLocks noGrp="1"/>
          </p:cNvSpPr>
          <p:nvPr>
            <p:ph type="sldNum" sz="quarter" idx="12"/>
          </p:nvPr>
        </p:nvSpPr>
        <p:spPr/>
        <p:txBody>
          <a:bodyPr/>
          <a:lstStyle/>
          <a:p>
            <a:fld id="{3CB4AA84-9115-4268-B888-CCED4FC5B8C3}" type="slidenum">
              <a:rPr lang="en-US" smtClean="0"/>
              <a:t>42</a:t>
            </a:fld>
            <a:endParaRPr lang="en-US"/>
          </a:p>
        </p:txBody>
      </p:sp>
    </p:spTree>
    <p:extLst>
      <p:ext uri="{BB962C8B-B14F-4D97-AF65-F5344CB8AC3E}">
        <p14:creationId xmlns:p14="http://schemas.microsoft.com/office/powerpoint/2010/main" val="1869193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43</a:t>
            </a:fld>
            <a:endParaRPr lang="en-US"/>
          </a:p>
        </p:txBody>
      </p:sp>
      <p:pic>
        <p:nvPicPr>
          <p:cNvPr id="5" name="Picture 4"/>
          <p:cNvPicPr>
            <a:picLocks noChangeAspect="1"/>
          </p:cNvPicPr>
          <p:nvPr/>
        </p:nvPicPr>
        <p:blipFill>
          <a:blip r:embed="rId2"/>
          <a:stretch>
            <a:fillRect/>
          </a:stretch>
        </p:blipFill>
        <p:spPr>
          <a:xfrm>
            <a:off x="2631527" y="1155700"/>
            <a:ext cx="7086600" cy="5200650"/>
          </a:xfrm>
          <a:prstGeom prst="rect">
            <a:avLst/>
          </a:prstGeom>
        </p:spPr>
      </p:pic>
      <p:sp>
        <p:nvSpPr>
          <p:cNvPr id="6" name="Rectangle 5"/>
          <p:cNvSpPr/>
          <p:nvPr/>
        </p:nvSpPr>
        <p:spPr>
          <a:xfrm>
            <a:off x="3286899" y="144244"/>
            <a:ext cx="6006773" cy="646331"/>
          </a:xfrm>
          <a:prstGeom prst="rect">
            <a:avLst/>
          </a:prstGeom>
        </p:spPr>
        <p:txBody>
          <a:bodyPr wrap="none">
            <a:spAutoFit/>
          </a:bodyPr>
          <a:lstStyle/>
          <a:p>
            <a:r>
              <a:rPr lang="en-US" sz="3600" dirty="0">
                <a:solidFill>
                  <a:srgbClr val="003263"/>
                </a:solidFill>
                <a:latin typeface="Freight Sans"/>
              </a:rPr>
              <a:t>The Data Science Life Cycle</a:t>
            </a:r>
            <a:endParaRPr lang="en-US" sz="3600" b="0" i="0" dirty="0">
              <a:solidFill>
                <a:srgbClr val="003263"/>
              </a:solidFill>
              <a:effectLst/>
              <a:latin typeface="Freight Sans"/>
            </a:endParaRPr>
          </a:p>
        </p:txBody>
      </p:sp>
      <p:sp>
        <p:nvSpPr>
          <p:cNvPr id="7" name="Rectangle 6"/>
          <p:cNvSpPr/>
          <p:nvPr/>
        </p:nvSpPr>
        <p:spPr>
          <a:xfrm>
            <a:off x="3493861" y="6488668"/>
            <a:ext cx="6024085" cy="369332"/>
          </a:xfrm>
          <a:prstGeom prst="rect">
            <a:avLst/>
          </a:prstGeom>
        </p:spPr>
        <p:txBody>
          <a:bodyPr wrap="none">
            <a:spAutoFit/>
          </a:bodyPr>
          <a:lstStyle/>
          <a:p>
            <a:r>
              <a:rPr lang="en-US" dirty="0"/>
              <a:t>https://datascience.berkeley.edu/about/what-is-data-science/</a:t>
            </a:r>
          </a:p>
        </p:txBody>
      </p:sp>
    </p:spTree>
    <p:extLst>
      <p:ext uri="{BB962C8B-B14F-4D97-AF65-F5344CB8AC3E}">
        <p14:creationId xmlns:p14="http://schemas.microsoft.com/office/powerpoint/2010/main" val="40145031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44</a:t>
            </a:fld>
            <a:endParaRPr lang="en-US"/>
          </a:p>
        </p:txBody>
      </p:sp>
      <p:pic>
        <p:nvPicPr>
          <p:cNvPr id="3" name="Picture 2"/>
          <p:cNvPicPr>
            <a:picLocks noChangeAspect="1"/>
          </p:cNvPicPr>
          <p:nvPr/>
        </p:nvPicPr>
        <p:blipFill>
          <a:blip r:embed="rId2"/>
          <a:stretch>
            <a:fillRect/>
          </a:stretch>
        </p:blipFill>
        <p:spPr>
          <a:xfrm>
            <a:off x="1513489" y="356988"/>
            <a:ext cx="9285890" cy="6364487"/>
          </a:xfrm>
          <a:prstGeom prst="rect">
            <a:avLst/>
          </a:prstGeom>
        </p:spPr>
      </p:pic>
    </p:spTree>
    <p:extLst>
      <p:ext uri="{BB962C8B-B14F-4D97-AF65-F5344CB8AC3E}">
        <p14:creationId xmlns:p14="http://schemas.microsoft.com/office/powerpoint/2010/main" val="2246010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45</a:t>
            </a:fld>
            <a:endParaRPr lang="en-US"/>
          </a:p>
        </p:txBody>
      </p:sp>
      <p:pic>
        <p:nvPicPr>
          <p:cNvPr id="3" name="Picture 2"/>
          <p:cNvPicPr>
            <a:picLocks noChangeAspect="1"/>
          </p:cNvPicPr>
          <p:nvPr/>
        </p:nvPicPr>
        <p:blipFill>
          <a:blip r:embed="rId2"/>
          <a:stretch>
            <a:fillRect/>
          </a:stretch>
        </p:blipFill>
        <p:spPr>
          <a:xfrm>
            <a:off x="3018805" y="504497"/>
            <a:ext cx="5919805" cy="5975131"/>
          </a:xfrm>
          <a:prstGeom prst="rect">
            <a:avLst/>
          </a:prstGeom>
        </p:spPr>
      </p:pic>
    </p:spTree>
    <p:extLst>
      <p:ext uri="{BB962C8B-B14F-4D97-AF65-F5344CB8AC3E}">
        <p14:creationId xmlns:p14="http://schemas.microsoft.com/office/powerpoint/2010/main" val="27931777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3548"/>
            <a:ext cx="10515600" cy="1325563"/>
          </a:xfrm>
        </p:spPr>
        <p:txBody>
          <a:bodyPr/>
          <a:lstStyle/>
          <a:p>
            <a:pPr algn="ctr"/>
            <a:r>
              <a:rPr lang="en-US" b="1" dirty="0">
                <a:solidFill>
                  <a:srgbClr val="C00000"/>
                </a:solidFill>
              </a:rPr>
              <a:t>Foundational Methodology for Data </a:t>
            </a:r>
            <a:r>
              <a:rPr lang="en-US" b="1" dirty="0" smtClean="0">
                <a:solidFill>
                  <a:srgbClr val="C00000"/>
                </a:solidFill>
              </a:rPr>
              <a:t>Science</a:t>
            </a:r>
            <a:endParaRPr lang="en-US" b="1" dirty="0">
              <a:solidFill>
                <a:srgbClr val="C00000"/>
              </a:solidFill>
            </a:endParaRPr>
          </a:p>
        </p:txBody>
      </p:sp>
      <p:sp>
        <p:nvSpPr>
          <p:cNvPr id="3" name="Slide Number Placeholder 2"/>
          <p:cNvSpPr>
            <a:spLocks noGrp="1"/>
          </p:cNvSpPr>
          <p:nvPr>
            <p:ph type="sldNum" sz="quarter" idx="12"/>
          </p:nvPr>
        </p:nvSpPr>
        <p:spPr/>
        <p:txBody>
          <a:bodyPr/>
          <a:lstStyle/>
          <a:p>
            <a:fld id="{3CB4AA84-9115-4268-B888-CCED4FC5B8C3}" type="slidenum">
              <a:rPr lang="en-US" smtClean="0"/>
              <a:t>46</a:t>
            </a:fld>
            <a:endParaRPr lang="en-US"/>
          </a:p>
        </p:txBody>
      </p:sp>
      <p:pic>
        <p:nvPicPr>
          <p:cNvPr id="5" name="Picture 4"/>
          <p:cNvPicPr>
            <a:picLocks noChangeAspect="1"/>
          </p:cNvPicPr>
          <p:nvPr/>
        </p:nvPicPr>
        <p:blipFill>
          <a:blip r:embed="rId2"/>
          <a:stretch>
            <a:fillRect/>
          </a:stretch>
        </p:blipFill>
        <p:spPr>
          <a:xfrm>
            <a:off x="473373" y="1311238"/>
            <a:ext cx="7243829" cy="4367165"/>
          </a:xfrm>
          <a:prstGeom prst="rect">
            <a:avLst/>
          </a:prstGeom>
        </p:spPr>
      </p:pic>
      <p:sp>
        <p:nvSpPr>
          <p:cNvPr id="6" name="Rectangle 5"/>
          <p:cNvSpPr/>
          <p:nvPr/>
        </p:nvSpPr>
        <p:spPr>
          <a:xfrm>
            <a:off x="8138911" y="1708085"/>
            <a:ext cx="3686577" cy="3970318"/>
          </a:xfrm>
          <a:prstGeom prst="rect">
            <a:avLst/>
          </a:prstGeom>
          <a:solidFill>
            <a:schemeClr val="accent1">
              <a:lumMod val="20000"/>
              <a:lumOff val="80000"/>
            </a:schemeClr>
          </a:solidFill>
        </p:spPr>
        <p:txBody>
          <a:bodyPr wrap="square">
            <a:spAutoFit/>
          </a:bodyPr>
          <a:lstStyle/>
          <a:p>
            <a:pPr marL="285750" indent="-285750" algn="just">
              <a:buFont typeface="Arial" panose="020B0604020202020204" pitchFamily="34" charset="0"/>
              <a:buChar char="•"/>
            </a:pPr>
            <a:r>
              <a:rPr lang="en-US" dirty="0"/>
              <a:t>A </a:t>
            </a:r>
            <a:r>
              <a:rPr lang="en-US" b="1" dirty="0"/>
              <a:t>methodology</a:t>
            </a:r>
            <a:r>
              <a:rPr lang="en-US" dirty="0"/>
              <a:t> is a general strategy that guides </a:t>
            </a:r>
            <a:r>
              <a:rPr lang="en-US" dirty="0" smtClean="0"/>
              <a:t>the processes </a:t>
            </a:r>
            <a:r>
              <a:rPr lang="en-US" dirty="0"/>
              <a:t>and activities within a given domain.</a:t>
            </a:r>
          </a:p>
          <a:p>
            <a:pPr marL="285750" indent="-285750" algn="just">
              <a:buFont typeface="Arial" panose="020B0604020202020204" pitchFamily="34" charset="0"/>
              <a:buChar char="•"/>
            </a:pPr>
            <a:r>
              <a:rPr lang="en-US" dirty="0"/>
              <a:t>Methodology does not depend on </a:t>
            </a:r>
            <a:r>
              <a:rPr lang="en-US" dirty="0" smtClean="0"/>
              <a:t>particular technologies </a:t>
            </a:r>
            <a:r>
              <a:rPr lang="en-US" dirty="0"/>
              <a:t>or tools, nor is it a set of </a:t>
            </a:r>
            <a:r>
              <a:rPr lang="en-US" dirty="0" smtClean="0"/>
              <a:t>techniques or </a:t>
            </a:r>
            <a:r>
              <a:rPr lang="en-US" dirty="0"/>
              <a:t>recipes. </a:t>
            </a:r>
            <a:endParaRPr lang="en-US" dirty="0" smtClean="0"/>
          </a:p>
          <a:p>
            <a:pPr marL="285750" indent="-285750" algn="just">
              <a:buFont typeface="Arial" panose="020B0604020202020204" pitchFamily="34" charset="0"/>
              <a:buChar char="•"/>
            </a:pPr>
            <a:r>
              <a:rPr lang="en-US" dirty="0" smtClean="0"/>
              <a:t>Rather</a:t>
            </a:r>
            <a:r>
              <a:rPr lang="en-US" dirty="0"/>
              <a:t>, a methodology provides the </a:t>
            </a:r>
            <a:r>
              <a:rPr lang="en-US" dirty="0" smtClean="0"/>
              <a:t>data scientist </a:t>
            </a:r>
            <a:r>
              <a:rPr lang="en-US" dirty="0"/>
              <a:t>with a </a:t>
            </a:r>
            <a:r>
              <a:rPr lang="en-US" b="1" dirty="0"/>
              <a:t>framework</a:t>
            </a:r>
            <a:r>
              <a:rPr lang="en-US" dirty="0"/>
              <a:t> for how to proceed </a:t>
            </a:r>
            <a:r>
              <a:rPr lang="en-US" dirty="0" smtClean="0"/>
              <a:t>with whatever </a:t>
            </a:r>
            <a:r>
              <a:rPr lang="en-US" dirty="0"/>
              <a:t>methods, processes and heuristics will </a:t>
            </a:r>
            <a:r>
              <a:rPr lang="en-US" dirty="0" smtClean="0"/>
              <a:t>be used </a:t>
            </a:r>
            <a:r>
              <a:rPr lang="en-US" dirty="0"/>
              <a:t>to obtain answers or results.</a:t>
            </a:r>
          </a:p>
        </p:txBody>
      </p:sp>
      <p:sp>
        <p:nvSpPr>
          <p:cNvPr id="4" name="Rectangle 3"/>
          <p:cNvSpPr/>
          <p:nvPr/>
        </p:nvSpPr>
        <p:spPr>
          <a:xfrm>
            <a:off x="642776" y="6171684"/>
            <a:ext cx="7909729" cy="461665"/>
          </a:xfrm>
          <a:prstGeom prst="rect">
            <a:avLst/>
          </a:prstGeom>
        </p:spPr>
        <p:txBody>
          <a:bodyPr wrap="none">
            <a:spAutoFit/>
          </a:bodyPr>
          <a:lstStyle/>
          <a:p>
            <a:r>
              <a:rPr lang="en-US" sz="2400" b="1" dirty="0">
                <a:solidFill>
                  <a:srgbClr val="FF0000"/>
                </a:solidFill>
              </a:rPr>
              <a:t>CRISP-DM </a:t>
            </a:r>
            <a:r>
              <a:rPr lang="en-US" sz="2400" b="1" dirty="0" smtClean="0">
                <a:solidFill>
                  <a:srgbClr val="FF0000"/>
                </a:solidFill>
              </a:rPr>
              <a:t> - Cross </a:t>
            </a:r>
            <a:r>
              <a:rPr lang="en-US" sz="2400" b="1" dirty="0">
                <a:solidFill>
                  <a:srgbClr val="FF0000"/>
                </a:solidFill>
              </a:rPr>
              <a:t>Industry Standard Process for Data Mining</a:t>
            </a:r>
          </a:p>
        </p:txBody>
      </p:sp>
    </p:spTree>
    <p:extLst>
      <p:ext uri="{BB962C8B-B14F-4D97-AF65-F5344CB8AC3E}">
        <p14:creationId xmlns:p14="http://schemas.microsoft.com/office/powerpoint/2010/main" val="4047196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47</a:t>
            </a:fld>
            <a:endParaRPr lang="en-US"/>
          </a:p>
        </p:txBody>
      </p:sp>
      <p:pic>
        <p:nvPicPr>
          <p:cNvPr id="5" name="Picture 4"/>
          <p:cNvPicPr>
            <a:picLocks noChangeAspect="1"/>
          </p:cNvPicPr>
          <p:nvPr/>
        </p:nvPicPr>
        <p:blipFill>
          <a:blip r:embed="rId2"/>
          <a:stretch>
            <a:fillRect/>
          </a:stretch>
        </p:blipFill>
        <p:spPr>
          <a:xfrm>
            <a:off x="0" y="176199"/>
            <a:ext cx="10629081" cy="5857765"/>
          </a:xfrm>
          <a:prstGeom prst="rect">
            <a:avLst/>
          </a:prstGeom>
        </p:spPr>
      </p:pic>
      <p:sp>
        <p:nvSpPr>
          <p:cNvPr id="7" name="Rectangle 6"/>
          <p:cNvSpPr/>
          <p:nvPr/>
        </p:nvSpPr>
        <p:spPr>
          <a:xfrm>
            <a:off x="8103595" y="257839"/>
            <a:ext cx="3758558" cy="646331"/>
          </a:xfrm>
          <a:prstGeom prst="rect">
            <a:avLst/>
          </a:prstGeom>
          <a:solidFill>
            <a:srgbClr val="B4C7E7"/>
          </a:solidFill>
        </p:spPr>
        <p:txBody>
          <a:bodyPr wrap="square">
            <a:spAutoFit/>
          </a:bodyPr>
          <a:lstStyle/>
          <a:p>
            <a:r>
              <a:rPr lang="en-US" dirty="0"/>
              <a:t>Don’t ignore domain knowledge.</a:t>
            </a:r>
            <a:br>
              <a:rPr lang="en-US" dirty="0"/>
            </a:br>
            <a:r>
              <a:rPr lang="en-US" dirty="0"/>
              <a:t>Do consult a subject matter expert</a:t>
            </a:r>
          </a:p>
        </p:txBody>
      </p:sp>
      <p:sp>
        <p:nvSpPr>
          <p:cNvPr id="8" name="Rectangle 7"/>
          <p:cNvSpPr/>
          <p:nvPr/>
        </p:nvSpPr>
        <p:spPr>
          <a:xfrm>
            <a:off x="261257" y="6397675"/>
            <a:ext cx="6249364" cy="307777"/>
          </a:xfrm>
          <a:prstGeom prst="rect">
            <a:avLst/>
          </a:prstGeom>
          <a:solidFill>
            <a:srgbClr val="B4C7E7"/>
          </a:solidFill>
        </p:spPr>
        <p:txBody>
          <a:bodyPr wrap="square">
            <a:spAutoFit/>
          </a:bodyPr>
          <a:lstStyle/>
          <a:p>
            <a:r>
              <a:rPr lang="en-US" sz="1400" dirty="0"/>
              <a:t>http://101.datascience.community/2016/04/25/dos-and-</a:t>
            </a:r>
            <a:r>
              <a:rPr lang="en-US" sz="1400" dirty="0" err="1"/>
              <a:t>donts</a:t>
            </a:r>
            <a:r>
              <a:rPr lang="en-US" sz="1400" dirty="0"/>
              <a:t>-of-data-science/</a:t>
            </a:r>
          </a:p>
        </p:txBody>
      </p:sp>
    </p:spTree>
    <p:extLst>
      <p:ext uri="{BB962C8B-B14F-4D97-AF65-F5344CB8AC3E}">
        <p14:creationId xmlns:p14="http://schemas.microsoft.com/office/powerpoint/2010/main" val="28043777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48</a:t>
            </a:fld>
            <a:endParaRPr lang="en-US"/>
          </a:p>
        </p:txBody>
      </p:sp>
      <p:pic>
        <p:nvPicPr>
          <p:cNvPr id="3" name="Picture 2"/>
          <p:cNvPicPr>
            <a:picLocks noChangeAspect="1"/>
          </p:cNvPicPr>
          <p:nvPr/>
        </p:nvPicPr>
        <p:blipFill>
          <a:blip r:embed="rId2"/>
          <a:stretch>
            <a:fillRect/>
          </a:stretch>
        </p:blipFill>
        <p:spPr>
          <a:xfrm>
            <a:off x="182233" y="274862"/>
            <a:ext cx="9670014" cy="5174556"/>
          </a:xfrm>
          <a:prstGeom prst="rect">
            <a:avLst/>
          </a:prstGeom>
        </p:spPr>
      </p:pic>
      <p:sp>
        <p:nvSpPr>
          <p:cNvPr id="4" name="Rectangle 3"/>
          <p:cNvSpPr/>
          <p:nvPr/>
        </p:nvSpPr>
        <p:spPr>
          <a:xfrm>
            <a:off x="8473517" y="282497"/>
            <a:ext cx="3437959" cy="646331"/>
          </a:xfrm>
          <a:prstGeom prst="rect">
            <a:avLst/>
          </a:prstGeom>
          <a:solidFill>
            <a:schemeClr val="accent5">
              <a:lumMod val="40000"/>
              <a:lumOff val="60000"/>
            </a:schemeClr>
          </a:solidFill>
        </p:spPr>
        <p:txBody>
          <a:bodyPr wrap="square">
            <a:spAutoFit/>
          </a:bodyPr>
          <a:lstStyle/>
          <a:p>
            <a:pPr algn="just" fontAlgn="base"/>
            <a:r>
              <a:rPr lang="en-US" dirty="0" smtClean="0"/>
              <a:t>  Don’t </a:t>
            </a:r>
            <a:r>
              <a:rPr lang="en-US" dirty="0"/>
              <a:t>Start with the </a:t>
            </a:r>
            <a:r>
              <a:rPr lang="en-US" dirty="0" smtClean="0"/>
              <a:t>Data!</a:t>
            </a:r>
            <a:r>
              <a:rPr lang="en-US" dirty="0"/>
              <a:t/>
            </a:r>
            <a:br>
              <a:rPr lang="en-US" dirty="0"/>
            </a:br>
            <a:r>
              <a:rPr lang="en-US" dirty="0"/>
              <a:t>  Do Start with a Good Question.</a:t>
            </a:r>
          </a:p>
        </p:txBody>
      </p:sp>
    </p:spTree>
    <p:extLst>
      <p:ext uri="{BB962C8B-B14F-4D97-AF65-F5344CB8AC3E}">
        <p14:creationId xmlns:p14="http://schemas.microsoft.com/office/powerpoint/2010/main" val="1041422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49</a:t>
            </a:fld>
            <a:endParaRPr lang="en-US"/>
          </a:p>
        </p:txBody>
      </p:sp>
      <p:pic>
        <p:nvPicPr>
          <p:cNvPr id="3" name="Picture 2"/>
          <p:cNvPicPr>
            <a:picLocks noChangeAspect="1"/>
          </p:cNvPicPr>
          <p:nvPr/>
        </p:nvPicPr>
        <p:blipFill>
          <a:blip r:embed="rId2"/>
          <a:stretch>
            <a:fillRect/>
          </a:stretch>
        </p:blipFill>
        <p:spPr>
          <a:xfrm>
            <a:off x="167540" y="501822"/>
            <a:ext cx="9105162" cy="5576112"/>
          </a:xfrm>
          <a:prstGeom prst="rect">
            <a:avLst/>
          </a:prstGeom>
        </p:spPr>
      </p:pic>
      <p:sp>
        <p:nvSpPr>
          <p:cNvPr id="4" name="Rectangle 3"/>
          <p:cNvSpPr/>
          <p:nvPr/>
        </p:nvSpPr>
        <p:spPr>
          <a:xfrm>
            <a:off x="8224591" y="122220"/>
            <a:ext cx="3871846" cy="646331"/>
          </a:xfrm>
          <a:prstGeom prst="rect">
            <a:avLst/>
          </a:prstGeom>
          <a:solidFill>
            <a:srgbClr val="B4C7E7"/>
          </a:solidFill>
        </p:spPr>
        <p:txBody>
          <a:bodyPr wrap="square">
            <a:spAutoFit/>
          </a:bodyPr>
          <a:lstStyle/>
          <a:p>
            <a:pPr fontAlgn="base"/>
            <a:r>
              <a:rPr lang="en-US" dirty="0"/>
              <a:t>Don’t brag about the size of your data.</a:t>
            </a:r>
            <a:br>
              <a:rPr lang="en-US" dirty="0"/>
            </a:br>
            <a:r>
              <a:rPr lang="en-US" dirty="0"/>
              <a:t>Do collect relevant data.</a:t>
            </a:r>
          </a:p>
        </p:txBody>
      </p:sp>
      <p:sp>
        <p:nvSpPr>
          <p:cNvPr id="5" name="Rectangle 4"/>
          <p:cNvSpPr/>
          <p:nvPr/>
        </p:nvSpPr>
        <p:spPr>
          <a:xfrm>
            <a:off x="7705929" y="5781226"/>
            <a:ext cx="4328854" cy="646331"/>
          </a:xfrm>
          <a:prstGeom prst="rect">
            <a:avLst/>
          </a:prstGeom>
          <a:solidFill>
            <a:srgbClr val="B4C7E7"/>
          </a:solidFill>
        </p:spPr>
        <p:txBody>
          <a:bodyPr wrap="square">
            <a:spAutoFit/>
          </a:bodyPr>
          <a:lstStyle/>
          <a:p>
            <a:pPr lvl="0" fontAlgn="base"/>
            <a:r>
              <a:rPr lang="en-US" dirty="0" smtClean="0">
                <a:solidFill>
                  <a:prstClr val="black"/>
                </a:solidFill>
              </a:rPr>
              <a:t> Don’t </a:t>
            </a:r>
            <a:r>
              <a:rPr lang="en-US" dirty="0">
                <a:solidFill>
                  <a:prstClr val="black"/>
                </a:solidFill>
              </a:rPr>
              <a:t>use just your own data</a:t>
            </a:r>
            <a:br>
              <a:rPr lang="en-US" dirty="0">
                <a:solidFill>
                  <a:prstClr val="black"/>
                </a:solidFill>
              </a:rPr>
            </a:br>
            <a:r>
              <a:rPr lang="en-US" dirty="0">
                <a:solidFill>
                  <a:prstClr val="black"/>
                </a:solidFill>
              </a:rPr>
              <a:t> Do enhance your analysis with open data</a:t>
            </a:r>
          </a:p>
        </p:txBody>
      </p:sp>
      <p:sp>
        <p:nvSpPr>
          <p:cNvPr id="6" name="Rectangle 5"/>
          <p:cNvSpPr/>
          <p:nvPr/>
        </p:nvSpPr>
        <p:spPr>
          <a:xfrm>
            <a:off x="8485848" y="4819565"/>
            <a:ext cx="3499613" cy="646331"/>
          </a:xfrm>
          <a:prstGeom prst="rect">
            <a:avLst/>
          </a:prstGeom>
          <a:solidFill>
            <a:srgbClr val="B4C7E7"/>
          </a:solidFill>
        </p:spPr>
        <p:txBody>
          <a:bodyPr wrap="square">
            <a:spAutoFit/>
          </a:bodyPr>
          <a:lstStyle/>
          <a:p>
            <a:pPr lvl="0" fontAlgn="base"/>
            <a:r>
              <a:rPr lang="en-US" dirty="0" smtClean="0">
                <a:solidFill>
                  <a:prstClr val="black"/>
                </a:solidFill>
              </a:rPr>
              <a:t> Don’t </a:t>
            </a:r>
            <a:r>
              <a:rPr lang="en-US" dirty="0">
                <a:solidFill>
                  <a:prstClr val="black"/>
                </a:solidFill>
              </a:rPr>
              <a:t>publish a table of numbers</a:t>
            </a:r>
            <a:br>
              <a:rPr lang="en-US" dirty="0">
                <a:solidFill>
                  <a:prstClr val="black"/>
                </a:solidFill>
              </a:rPr>
            </a:br>
            <a:r>
              <a:rPr lang="en-US" dirty="0">
                <a:solidFill>
                  <a:prstClr val="black"/>
                </a:solidFill>
              </a:rPr>
              <a:t> Do create informative charts</a:t>
            </a:r>
          </a:p>
        </p:txBody>
      </p:sp>
    </p:spTree>
    <p:extLst>
      <p:ext uri="{BB962C8B-B14F-4D97-AF65-F5344CB8AC3E}">
        <p14:creationId xmlns:p14="http://schemas.microsoft.com/office/powerpoint/2010/main" val="3455707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9828" y="622450"/>
            <a:ext cx="10515600" cy="801523"/>
          </a:xfrm>
        </p:spPr>
        <p:txBody>
          <a:bodyPr/>
          <a:lstStyle/>
          <a:p>
            <a:pPr algn="ctr"/>
            <a:r>
              <a:rPr lang="en-US" b="1" dirty="0" smtClean="0">
                <a:solidFill>
                  <a:srgbClr val="C00000"/>
                </a:solidFill>
              </a:rPr>
              <a:t>Pondering Questions</a:t>
            </a:r>
            <a:endParaRPr lang="en-US" b="1" dirty="0">
              <a:solidFill>
                <a:srgbClr val="C00000"/>
              </a:solidFill>
            </a:endParaRPr>
          </a:p>
        </p:txBody>
      </p:sp>
      <p:sp>
        <p:nvSpPr>
          <p:cNvPr id="4" name="Content Placeholder 3"/>
          <p:cNvSpPr>
            <a:spLocks noGrp="1"/>
          </p:cNvSpPr>
          <p:nvPr>
            <p:ph idx="1"/>
          </p:nvPr>
        </p:nvSpPr>
        <p:spPr>
          <a:xfrm>
            <a:off x="838200" y="1951338"/>
            <a:ext cx="10515600" cy="1563961"/>
          </a:xfrm>
        </p:spPr>
        <p:txBody>
          <a:bodyPr>
            <a:noAutofit/>
          </a:bodyPr>
          <a:lstStyle/>
          <a:p>
            <a:pPr marL="0" indent="0">
              <a:buNone/>
            </a:pPr>
            <a:r>
              <a:rPr lang="en-US" sz="3200" b="1" dirty="0" smtClean="0"/>
              <a:t>Q1</a:t>
            </a:r>
            <a:r>
              <a:rPr lang="en-US" sz="3200" dirty="0" smtClean="0"/>
              <a:t> - Is </a:t>
            </a:r>
            <a:r>
              <a:rPr lang="en-US" sz="3200" dirty="0"/>
              <a:t>Data Science new?</a:t>
            </a:r>
          </a:p>
          <a:p>
            <a:pPr marL="0" indent="0">
              <a:buNone/>
            </a:pPr>
            <a:r>
              <a:rPr lang="en-US" sz="3200" b="1" dirty="0" smtClean="0"/>
              <a:t>Q2</a:t>
            </a:r>
            <a:r>
              <a:rPr lang="en-US" sz="3200" dirty="0" smtClean="0"/>
              <a:t> - Is </a:t>
            </a:r>
            <a:r>
              <a:rPr lang="en-US" sz="3200" dirty="0"/>
              <a:t>Data Science the same as Statistics and Analysis?</a:t>
            </a:r>
          </a:p>
          <a:p>
            <a:pPr marL="0" indent="0">
              <a:buNone/>
            </a:pPr>
            <a:r>
              <a:rPr lang="en-US" sz="3200" b="1" dirty="0" smtClean="0"/>
              <a:t>Q3</a:t>
            </a:r>
            <a:r>
              <a:rPr lang="en-US" sz="3200" dirty="0" smtClean="0"/>
              <a:t> - Do </a:t>
            </a:r>
            <a:r>
              <a:rPr lang="en-US" sz="3200" dirty="0"/>
              <a:t>you need big data to do Data Science?</a:t>
            </a:r>
          </a:p>
        </p:txBody>
      </p:sp>
      <p:sp>
        <p:nvSpPr>
          <p:cNvPr id="2" name="Slide Number Placeholder 1"/>
          <p:cNvSpPr>
            <a:spLocks noGrp="1"/>
          </p:cNvSpPr>
          <p:nvPr>
            <p:ph type="sldNum" sz="quarter" idx="12"/>
          </p:nvPr>
        </p:nvSpPr>
        <p:spPr/>
        <p:txBody>
          <a:bodyPr/>
          <a:lstStyle/>
          <a:p>
            <a:fld id="{3CB4AA84-9115-4268-B888-CCED4FC5B8C3}" type="slidenum">
              <a:rPr lang="en-US" smtClean="0"/>
              <a:t>5</a:t>
            </a:fld>
            <a:endParaRPr lang="en-US"/>
          </a:p>
        </p:txBody>
      </p:sp>
      <p:pic>
        <p:nvPicPr>
          <p:cNvPr id="5" name="Picture 4"/>
          <p:cNvPicPr>
            <a:picLocks noChangeAspect="1"/>
          </p:cNvPicPr>
          <p:nvPr/>
        </p:nvPicPr>
        <p:blipFill>
          <a:blip r:embed="rId2"/>
          <a:stretch>
            <a:fillRect/>
          </a:stretch>
        </p:blipFill>
        <p:spPr>
          <a:xfrm>
            <a:off x="8311055" y="173913"/>
            <a:ext cx="2143125" cy="2143125"/>
          </a:xfrm>
          <a:prstGeom prst="rect">
            <a:avLst/>
          </a:prstGeom>
        </p:spPr>
      </p:pic>
    </p:spTree>
    <p:extLst>
      <p:ext uri="{BB962C8B-B14F-4D97-AF65-F5344CB8AC3E}">
        <p14:creationId xmlns:p14="http://schemas.microsoft.com/office/powerpoint/2010/main" val="3954887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50</a:t>
            </a:fld>
            <a:endParaRPr lang="en-US"/>
          </a:p>
        </p:txBody>
      </p:sp>
      <p:pic>
        <p:nvPicPr>
          <p:cNvPr id="3" name="Picture 2"/>
          <p:cNvPicPr>
            <a:picLocks noChangeAspect="1"/>
          </p:cNvPicPr>
          <p:nvPr/>
        </p:nvPicPr>
        <p:blipFill>
          <a:blip r:embed="rId2"/>
          <a:stretch>
            <a:fillRect/>
          </a:stretch>
        </p:blipFill>
        <p:spPr>
          <a:xfrm>
            <a:off x="399239" y="218126"/>
            <a:ext cx="11010900" cy="6261100"/>
          </a:xfrm>
          <a:prstGeom prst="rect">
            <a:avLst/>
          </a:prstGeom>
        </p:spPr>
      </p:pic>
    </p:spTree>
    <p:extLst>
      <p:ext uri="{BB962C8B-B14F-4D97-AF65-F5344CB8AC3E}">
        <p14:creationId xmlns:p14="http://schemas.microsoft.com/office/powerpoint/2010/main" val="38922936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51</a:t>
            </a:fld>
            <a:endParaRPr lang="en-US"/>
          </a:p>
        </p:txBody>
      </p:sp>
      <p:pic>
        <p:nvPicPr>
          <p:cNvPr id="3" name="Picture 2"/>
          <p:cNvPicPr>
            <a:picLocks noChangeAspect="1"/>
          </p:cNvPicPr>
          <p:nvPr/>
        </p:nvPicPr>
        <p:blipFill>
          <a:blip r:embed="rId2"/>
          <a:stretch>
            <a:fillRect/>
          </a:stretch>
        </p:blipFill>
        <p:spPr>
          <a:xfrm>
            <a:off x="241300" y="190500"/>
            <a:ext cx="11278154" cy="6245232"/>
          </a:xfrm>
          <a:prstGeom prst="rect">
            <a:avLst/>
          </a:prstGeom>
        </p:spPr>
      </p:pic>
    </p:spTree>
    <p:extLst>
      <p:ext uri="{BB962C8B-B14F-4D97-AF65-F5344CB8AC3E}">
        <p14:creationId xmlns:p14="http://schemas.microsoft.com/office/powerpoint/2010/main" val="19723339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52</a:t>
            </a:fld>
            <a:endParaRPr lang="en-US"/>
          </a:p>
        </p:txBody>
      </p:sp>
      <p:pic>
        <p:nvPicPr>
          <p:cNvPr id="3" name="Picture 2"/>
          <p:cNvPicPr>
            <a:picLocks noChangeAspect="1"/>
          </p:cNvPicPr>
          <p:nvPr/>
        </p:nvPicPr>
        <p:blipFill>
          <a:blip r:embed="rId2"/>
          <a:stretch>
            <a:fillRect/>
          </a:stretch>
        </p:blipFill>
        <p:spPr>
          <a:xfrm>
            <a:off x="0" y="143007"/>
            <a:ext cx="10446111" cy="5673718"/>
          </a:xfrm>
          <a:prstGeom prst="rect">
            <a:avLst/>
          </a:prstGeom>
        </p:spPr>
      </p:pic>
      <p:sp>
        <p:nvSpPr>
          <p:cNvPr id="4" name="Rectangle 3"/>
          <p:cNvSpPr/>
          <p:nvPr/>
        </p:nvSpPr>
        <p:spPr>
          <a:xfrm>
            <a:off x="4823624" y="5941503"/>
            <a:ext cx="3585928" cy="646331"/>
          </a:xfrm>
          <a:prstGeom prst="rect">
            <a:avLst/>
          </a:prstGeom>
          <a:solidFill>
            <a:srgbClr val="B4C7E7"/>
          </a:solidFill>
        </p:spPr>
        <p:txBody>
          <a:bodyPr wrap="square">
            <a:spAutoFit/>
          </a:bodyPr>
          <a:lstStyle/>
          <a:p>
            <a:pPr lvl="0" fontAlgn="base"/>
            <a:r>
              <a:rPr lang="en-US" dirty="0" smtClean="0">
                <a:solidFill>
                  <a:prstClr val="black"/>
                </a:solidFill>
              </a:rPr>
              <a:t> Don’t </a:t>
            </a:r>
            <a:r>
              <a:rPr lang="en-US" dirty="0">
                <a:solidFill>
                  <a:prstClr val="black"/>
                </a:solidFill>
              </a:rPr>
              <a:t>always build your own tools</a:t>
            </a:r>
            <a:br>
              <a:rPr lang="en-US" dirty="0">
                <a:solidFill>
                  <a:prstClr val="black"/>
                </a:solidFill>
              </a:rPr>
            </a:br>
            <a:r>
              <a:rPr lang="en-US" dirty="0">
                <a:solidFill>
                  <a:prstClr val="black"/>
                </a:solidFill>
              </a:rPr>
              <a:t> Do use lots of open source tools</a:t>
            </a:r>
          </a:p>
        </p:txBody>
      </p:sp>
    </p:spTree>
    <p:extLst>
      <p:ext uri="{BB962C8B-B14F-4D97-AF65-F5344CB8AC3E}">
        <p14:creationId xmlns:p14="http://schemas.microsoft.com/office/powerpoint/2010/main" val="18311194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53</a:t>
            </a:fld>
            <a:endParaRPr lang="en-US"/>
          </a:p>
        </p:txBody>
      </p:sp>
      <p:pic>
        <p:nvPicPr>
          <p:cNvPr id="3" name="Picture 2"/>
          <p:cNvPicPr>
            <a:picLocks noChangeAspect="1"/>
          </p:cNvPicPr>
          <p:nvPr/>
        </p:nvPicPr>
        <p:blipFill>
          <a:blip r:embed="rId2"/>
          <a:stretch>
            <a:fillRect/>
          </a:stretch>
        </p:blipFill>
        <p:spPr>
          <a:xfrm>
            <a:off x="120208" y="197263"/>
            <a:ext cx="10004762" cy="5745309"/>
          </a:xfrm>
          <a:prstGeom prst="rect">
            <a:avLst/>
          </a:prstGeom>
        </p:spPr>
      </p:pic>
      <p:sp>
        <p:nvSpPr>
          <p:cNvPr id="4" name="Rectangle 3"/>
          <p:cNvSpPr/>
          <p:nvPr/>
        </p:nvSpPr>
        <p:spPr>
          <a:xfrm>
            <a:off x="8152919" y="1071552"/>
            <a:ext cx="3758558" cy="646331"/>
          </a:xfrm>
          <a:prstGeom prst="rect">
            <a:avLst/>
          </a:prstGeom>
          <a:solidFill>
            <a:srgbClr val="B4C7E7"/>
          </a:solidFill>
        </p:spPr>
        <p:txBody>
          <a:bodyPr wrap="square">
            <a:spAutoFit/>
          </a:bodyPr>
          <a:lstStyle/>
          <a:p>
            <a:pPr algn="just" fontAlgn="base"/>
            <a:r>
              <a:rPr lang="en-US" dirty="0" smtClean="0"/>
              <a:t> Don’t </a:t>
            </a:r>
            <a:r>
              <a:rPr lang="en-US" dirty="0"/>
              <a:t>think one person can do it all</a:t>
            </a:r>
            <a:br>
              <a:rPr lang="en-US" dirty="0"/>
            </a:br>
            <a:r>
              <a:rPr lang="en-US" dirty="0"/>
              <a:t> Do build a well-rounded team.</a:t>
            </a:r>
          </a:p>
        </p:txBody>
      </p:sp>
      <p:sp>
        <p:nvSpPr>
          <p:cNvPr id="5" name="Rectangle 4"/>
          <p:cNvSpPr/>
          <p:nvPr/>
        </p:nvSpPr>
        <p:spPr>
          <a:xfrm>
            <a:off x="8917423" y="1798962"/>
            <a:ext cx="3117360" cy="646331"/>
          </a:xfrm>
          <a:prstGeom prst="rect">
            <a:avLst/>
          </a:prstGeom>
          <a:solidFill>
            <a:srgbClr val="B4C7E7"/>
          </a:solidFill>
        </p:spPr>
        <p:txBody>
          <a:bodyPr wrap="square">
            <a:spAutoFit/>
          </a:bodyPr>
          <a:lstStyle/>
          <a:p>
            <a:r>
              <a:rPr lang="en-US" dirty="0"/>
              <a:t>Don’t only use one tool.</a:t>
            </a:r>
            <a:br>
              <a:rPr lang="en-US" dirty="0"/>
            </a:br>
            <a:r>
              <a:rPr lang="en-US" dirty="0"/>
              <a:t>Do use the best tool for the job</a:t>
            </a:r>
          </a:p>
        </p:txBody>
      </p:sp>
      <p:sp>
        <p:nvSpPr>
          <p:cNvPr id="6" name="Rectangle 5"/>
          <p:cNvSpPr/>
          <p:nvPr/>
        </p:nvSpPr>
        <p:spPr>
          <a:xfrm>
            <a:off x="7101724" y="5645607"/>
            <a:ext cx="4920729" cy="646331"/>
          </a:xfrm>
          <a:prstGeom prst="rect">
            <a:avLst/>
          </a:prstGeom>
          <a:solidFill>
            <a:srgbClr val="B4C7E7"/>
          </a:solidFill>
        </p:spPr>
        <p:txBody>
          <a:bodyPr wrap="square">
            <a:spAutoFit/>
          </a:bodyPr>
          <a:lstStyle/>
          <a:p>
            <a:pPr lvl="0" fontAlgn="base"/>
            <a:r>
              <a:rPr lang="en-US" dirty="0" smtClean="0">
                <a:solidFill>
                  <a:prstClr val="black"/>
                </a:solidFill>
              </a:rPr>
              <a:t> Don’t </a:t>
            </a:r>
            <a:r>
              <a:rPr lang="en-US" dirty="0">
                <a:solidFill>
                  <a:prstClr val="black"/>
                </a:solidFill>
              </a:rPr>
              <a:t>keep all your findings to yourself.</a:t>
            </a:r>
            <a:br>
              <a:rPr lang="en-US" dirty="0">
                <a:solidFill>
                  <a:prstClr val="black"/>
                </a:solidFill>
              </a:rPr>
            </a:br>
            <a:r>
              <a:rPr lang="en-US" dirty="0">
                <a:solidFill>
                  <a:prstClr val="black"/>
                </a:solidFill>
              </a:rPr>
              <a:t> Do share your analysis and results with the world!</a:t>
            </a:r>
          </a:p>
        </p:txBody>
      </p:sp>
    </p:spTree>
    <p:extLst>
      <p:ext uri="{BB962C8B-B14F-4D97-AF65-F5344CB8AC3E}">
        <p14:creationId xmlns:p14="http://schemas.microsoft.com/office/powerpoint/2010/main" val="27123191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262648" y="218943"/>
            <a:ext cx="4237756" cy="6526144"/>
          </a:xfrm>
          <a:prstGeom prst="rect">
            <a:avLst/>
          </a:prstGeom>
          <a:ln>
            <a:solidFill>
              <a:schemeClr val="bg1">
                <a:lumMod val="50000"/>
              </a:schemeClr>
            </a:solidFill>
          </a:ln>
        </p:spPr>
      </p:pic>
      <p:sp>
        <p:nvSpPr>
          <p:cNvPr id="7" name="Rectangle 6"/>
          <p:cNvSpPr/>
          <p:nvPr/>
        </p:nvSpPr>
        <p:spPr>
          <a:xfrm>
            <a:off x="7945899" y="3336462"/>
            <a:ext cx="3751438" cy="584775"/>
          </a:xfrm>
          <a:prstGeom prst="rect">
            <a:avLst/>
          </a:prstGeom>
          <a:solidFill>
            <a:schemeClr val="accent6">
              <a:lumMod val="40000"/>
              <a:lumOff val="60000"/>
            </a:schemeClr>
          </a:solidFill>
        </p:spPr>
        <p:txBody>
          <a:bodyPr wrap="square">
            <a:spAutoFit/>
          </a:bodyPr>
          <a:lstStyle/>
          <a:p>
            <a:pPr algn="ctr"/>
            <a:r>
              <a:rPr lang="en-US" sz="1600" b="1" dirty="0" smtClean="0"/>
              <a:t>Infographics</a:t>
            </a:r>
            <a:r>
              <a:rPr lang="en-US" sz="1600" dirty="0" smtClean="0"/>
              <a:t> - a great way to convey information about data. </a:t>
            </a:r>
            <a:endParaRPr lang="en-US" sz="1600" dirty="0"/>
          </a:p>
        </p:txBody>
      </p:sp>
      <p:pic>
        <p:nvPicPr>
          <p:cNvPr id="10" name="Picture 9"/>
          <p:cNvPicPr>
            <a:picLocks noChangeAspect="1"/>
          </p:cNvPicPr>
          <p:nvPr/>
        </p:nvPicPr>
        <p:blipFill>
          <a:blip r:embed="rId3"/>
          <a:stretch>
            <a:fillRect/>
          </a:stretch>
        </p:blipFill>
        <p:spPr>
          <a:xfrm>
            <a:off x="326336" y="4553229"/>
            <a:ext cx="2460671" cy="2191858"/>
          </a:xfrm>
          <a:prstGeom prst="rect">
            <a:avLst/>
          </a:prstGeom>
          <a:ln>
            <a:solidFill>
              <a:schemeClr val="accent1">
                <a:lumMod val="50000"/>
              </a:schemeClr>
            </a:solidFill>
          </a:ln>
        </p:spPr>
      </p:pic>
      <p:pic>
        <p:nvPicPr>
          <p:cNvPr id="13" name="Picture 12"/>
          <p:cNvPicPr>
            <a:picLocks noChangeAspect="1"/>
          </p:cNvPicPr>
          <p:nvPr/>
        </p:nvPicPr>
        <p:blipFill>
          <a:blip r:embed="rId4"/>
          <a:stretch>
            <a:fillRect/>
          </a:stretch>
        </p:blipFill>
        <p:spPr>
          <a:xfrm>
            <a:off x="8257039" y="35763"/>
            <a:ext cx="2651841" cy="2946585"/>
          </a:xfrm>
          <a:prstGeom prst="rect">
            <a:avLst/>
          </a:prstGeom>
          <a:ln>
            <a:solidFill>
              <a:srgbClr val="C00000"/>
            </a:solidFill>
          </a:ln>
        </p:spPr>
      </p:pic>
      <p:sp>
        <p:nvSpPr>
          <p:cNvPr id="3" name="Slide Number Placeholder 2"/>
          <p:cNvSpPr>
            <a:spLocks noGrp="1"/>
          </p:cNvSpPr>
          <p:nvPr>
            <p:ph type="sldNum" sz="quarter" idx="12"/>
          </p:nvPr>
        </p:nvSpPr>
        <p:spPr/>
        <p:txBody>
          <a:bodyPr/>
          <a:lstStyle/>
          <a:p>
            <a:fld id="{3CB4AA84-9115-4268-B888-CCED4FC5B8C3}" type="slidenum">
              <a:rPr lang="en-US" smtClean="0"/>
              <a:t>54</a:t>
            </a:fld>
            <a:endParaRPr lang="en-US"/>
          </a:p>
        </p:txBody>
      </p:sp>
      <p:sp>
        <p:nvSpPr>
          <p:cNvPr id="2" name="TextBox 1"/>
          <p:cNvSpPr txBox="1"/>
          <p:nvPr/>
        </p:nvSpPr>
        <p:spPr>
          <a:xfrm>
            <a:off x="257443" y="115912"/>
            <a:ext cx="2523321" cy="954107"/>
          </a:xfrm>
          <a:prstGeom prst="rect">
            <a:avLst/>
          </a:prstGeom>
          <a:noFill/>
        </p:spPr>
        <p:txBody>
          <a:bodyPr wrap="square" rtlCol="0">
            <a:spAutoFit/>
          </a:bodyPr>
          <a:lstStyle/>
          <a:p>
            <a:pPr algn="ctr"/>
            <a:r>
              <a:rPr lang="en-US" sz="2800" b="1" dirty="0" smtClean="0">
                <a:solidFill>
                  <a:srgbClr val="C00000"/>
                </a:solidFill>
              </a:rPr>
              <a:t>The Importance of Visualization</a:t>
            </a:r>
            <a:endParaRPr lang="en-US" sz="2800" b="1" dirty="0">
              <a:solidFill>
                <a:srgbClr val="C00000"/>
              </a:solidFill>
            </a:endParaRPr>
          </a:p>
        </p:txBody>
      </p:sp>
      <p:pic>
        <p:nvPicPr>
          <p:cNvPr id="4" name="Picture 3"/>
          <p:cNvPicPr>
            <a:picLocks noChangeAspect="1"/>
          </p:cNvPicPr>
          <p:nvPr/>
        </p:nvPicPr>
        <p:blipFill>
          <a:blip r:embed="rId5"/>
          <a:stretch>
            <a:fillRect/>
          </a:stretch>
        </p:blipFill>
        <p:spPr>
          <a:xfrm>
            <a:off x="128923" y="1244289"/>
            <a:ext cx="3133725" cy="1457325"/>
          </a:xfrm>
          <a:prstGeom prst="rect">
            <a:avLst/>
          </a:prstGeom>
        </p:spPr>
      </p:pic>
      <p:pic>
        <p:nvPicPr>
          <p:cNvPr id="5" name="Picture 4"/>
          <p:cNvPicPr>
            <a:picLocks noChangeAspect="1"/>
          </p:cNvPicPr>
          <p:nvPr/>
        </p:nvPicPr>
        <p:blipFill>
          <a:blip r:embed="rId6"/>
          <a:stretch>
            <a:fillRect/>
          </a:stretch>
        </p:blipFill>
        <p:spPr>
          <a:xfrm>
            <a:off x="751535" y="2722407"/>
            <a:ext cx="1754478" cy="1754478"/>
          </a:xfrm>
          <a:prstGeom prst="rect">
            <a:avLst/>
          </a:prstGeom>
        </p:spPr>
      </p:pic>
      <p:pic>
        <p:nvPicPr>
          <p:cNvPr id="9" name="Picture 8"/>
          <p:cNvPicPr>
            <a:picLocks noChangeAspect="1"/>
          </p:cNvPicPr>
          <p:nvPr/>
        </p:nvPicPr>
        <p:blipFill>
          <a:blip r:embed="rId7"/>
          <a:stretch>
            <a:fillRect/>
          </a:stretch>
        </p:blipFill>
        <p:spPr>
          <a:xfrm>
            <a:off x="8078009" y="4275352"/>
            <a:ext cx="3487219" cy="1754645"/>
          </a:xfrm>
          <a:prstGeom prst="rect">
            <a:avLst/>
          </a:prstGeom>
        </p:spPr>
      </p:pic>
    </p:spTree>
    <p:extLst>
      <p:ext uri="{BB962C8B-B14F-4D97-AF65-F5344CB8AC3E}">
        <p14:creationId xmlns:p14="http://schemas.microsoft.com/office/powerpoint/2010/main" val="10763094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4643" y="0"/>
            <a:ext cx="10515600" cy="1325563"/>
          </a:xfrm>
        </p:spPr>
        <p:txBody>
          <a:bodyPr/>
          <a:lstStyle/>
          <a:p>
            <a:pPr algn="ctr"/>
            <a:r>
              <a:rPr lang="en-US" b="1" dirty="0" smtClean="0">
                <a:solidFill>
                  <a:srgbClr val="990033"/>
                </a:solidFill>
              </a:rPr>
              <a:t>Case Study: Target</a:t>
            </a:r>
            <a:endParaRPr lang="en-US" b="1" dirty="0">
              <a:solidFill>
                <a:srgbClr val="990033"/>
              </a:solidFill>
            </a:endParaRPr>
          </a:p>
        </p:txBody>
      </p:sp>
      <p:sp>
        <p:nvSpPr>
          <p:cNvPr id="2" name="Slide Number Placeholder 1"/>
          <p:cNvSpPr>
            <a:spLocks noGrp="1"/>
          </p:cNvSpPr>
          <p:nvPr>
            <p:ph type="sldNum" sz="quarter" idx="12"/>
          </p:nvPr>
        </p:nvSpPr>
        <p:spPr/>
        <p:txBody>
          <a:bodyPr/>
          <a:lstStyle/>
          <a:p>
            <a:fld id="{3CB4AA84-9115-4268-B888-CCED4FC5B8C3}" type="slidenum">
              <a:rPr lang="en-US" smtClean="0"/>
              <a:t>55</a:t>
            </a:fld>
            <a:endParaRPr lang="en-US"/>
          </a:p>
        </p:txBody>
      </p:sp>
      <p:pic>
        <p:nvPicPr>
          <p:cNvPr id="5" name="Picture 4"/>
          <p:cNvPicPr>
            <a:picLocks noChangeAspect="1"/>
          </p:cNvPicPr>
          <p:nvPr/>
        </p:nvPicPr>
        <p:blipFill rotWithShape="1">
          <a:blip r:embed="rId2"/>
          <a:srcRect l="15906" t="34664" r="19222" b="7452"/>
          <a:stretch/>
        </p:blipFill>
        <p:spPr>
          <a:xfrm>
            <a:off x="1133622" y="1142683"/>
            <a:ext cx="9488658" cy="4760143"/>
          </a:xfrm>
          <a:prstGeom prst="rect">
            <a:avLst/>
          </a:prstGeom>
        </p:spPr>
      </p:pic>
      <p:sp>
        <p:nvSpPr>
          <p:cNvPr id="6" name="Rectangle 5"/>
          <p:cNvSpPr/>
          <p:nvPr/>
        </p:nvSpPr>
        <p:spPr>
          <a:xfrm>
            <a:off x="662940" y="6033184"/>
            <a:ext cx="10690860" cy="369332"/>
          </a:xfrm>
          <a:prstGeom prst="rect">
            <a:avLst/>
          </a:prstGeom>
        </p:spPr>
        <p:txBody>
          <a:bodyPr wrap="square">
            <a:spAutoFit/>
          </a:bodyPr>
          <a:lstStyle/>
          <a:p>
            <a:r>
              <a:rPr lang="en-US" b="1" dirty="0"/>
              <a:t>Source: </a:t>
            </a:r>
            <a:r>
              <a:rPr lang="en-US" sz="1500" dirty="0"/>
              <a:t>http://www.forbes.com/sites/kashmirhill/2012/02/16/how-target-figured-out-a-teen-girl-waspregnant-before-her-father-did/</a:t>
            </a:r>
          </a:p>
        </p:txBody>
      </p:sp>
    </p:spTree>
    <p:extLst>
      <p:ext uri="{BB962C8B-B14F-4D97-AF65-F5344CB8AC3E}">
        <p14:creationId xmlns:p14="http://schemas.microsoft.com/office/powerpoint/2010/main" val="26313028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30310"/>
          </a:xfrm>
        </p:spPr>
        <p:txBody>
          <a:bodyPr/>
          <a:lstStyle/>
          <a:p>
            <a:pPr algn="ctr"/>
            <a:r>
              <a:rPr lang="en-US" b="1" dirty="0" smtClean="0">
                <a:solidFill>
                  <a:srgbClr val="C00000"/>
                </a:solidFill>
              </a:rPr>
              <a:t>Resources</a:t>
            </a:r>
            <a:endParaRPr lang="en-US" b="1" dirty="0">
              <a:solidFill>
                <a:srgbClr val="C00000"/>
              </a:solidFill>
            </a:endParaRPr>
          </a:p>
        </p:txBody>
      </p:sp>
      <p:sp>
        <p:nvSpPr>
          <p:cNvPr id="3" name="Content Placeholder 2"/>
          <p:cNvSpPr>
            <a:spLocks noGrp="1"/>
          </p:cNvSpPr>
          <p:nvPr>
            <p:ph idx="1"/>
          </p:nvPr>
        </p:nvSpPr>
        <p:spPr>
          <a:xfrm>
            <a:off x="748048" y="1030311"/>
            <a:ext cx="11064782" cy="4351338"/>
          </a:xfrm>
        </p:spPr>
        <p:txBody>
          <a:bodyPr>
            <a:normAutofit/>
          </a:bodyPr>
          <a:lstStyle/>
          <a:p>
            <a:r>
              <a:rPr lang="en-US" sz="2400" dirty="0"/>
              <a:t>The Open-Source Data Science Masters - </a:t>
            </a:r>
            <a:r>
              <a:rPr lang="en-US" sz="2400" dirty="0">
                <a:hlinkClick r:id="rId2"/>
              </a:rPr>
              <a:t>http://datasciencemasters.org</a:t>
            </a:r>
            <a:r>
              <a:rPr lang="en-US" sz="2400" dirty="0" smtClean="0">
                <a:hlinkClick r:id="rId2"/>
              </a:rPr>
              <a:t>/</a:t>
            </a:r>
            <a:endParaRPr lang="en-US" sz="2400" dirty="0" smtClean="0"/>
          </a:p>
          <a:p>
            <a:r>
              <a:rPr lang="en-US" sz="2400" dirty="0" smtClean="0"/>
              <a:t>Data Science Certificate </a:t>
            </a:r>
            <a:r>
              <a:rPr lang="en-US" sz="2400" dirty="0"/>
              <a:t>- </a:t>
            </a:r>
            <a:r>
              <a:rPr lang="en-US" sz="2400" dirty="0">
                <a:hlinkClick r:id="rId3"/>
              </a:rPr>
              <a:t>https://www.coursera.org/specializations/jhu-data-</a:t>
            </a:r>
            <a:r>
              <a:rPr lang="en-US" sz="2400" dirty="0" smtClean="0">
                <a:hlinkClick r:id="rId3"/>
              </a:rPr>
              <a:t>science</a:t>
            </a:r>
            <a:endParaRPr lang="en-US" sz="2400" dirty="0" smtClean="0"/>
          </a:p>
          <a:p>
            <a:r>
              <a:rPr lang="en-US" sz="2400" dirty="0" smtClean="0"/>
              <a:t>Data Science Courses – </a:t>
            </a:r>
            <a:r>
              <a:rPr lang="en-US" sz="2400" dirty="0" smtClean="0">
                <a:hlinkClick r:id="rId4" action="ppaction://hlinkfile"/>
              </a:rPr>
              <a:t>bigdatauniversity.com</a:t>
            </a:r>
            <a:endParaRPr lang="en-US" sz="2400" dirty="0" smtClean="0"/>
          </a:p>
          <a:p>
            <a:r>
              <a:rPr lang="en-US" sz="2400" dirty="0" smtClean="0"/>
              <a:t>Data Science Association – </a:t>
            </a:r>
            <a:r>
              <a:rPr lang="en-US" sz="2400" dirty="0" smtClean="0">
                <a:hlinkClick r:id="rId5"/>
              </a:rPr>
              <a:t>www.datascienceassn.org</a:t>
            </a:r>
            <a:endParaRPr lang="en-US" sz="2400" dirty="0" smtClean="0"/>
          </a:p>
          <a:p>
            <a:endParaRPr lang="en-US" sz="2400" dirty="0" smtClean="0"/>
          </a:p>
          <a:p>
            <a:endParaRPr lang="en-US" sz="2400" dirty="0" smtClean="0"/>
          </a:p>
          <a:p>
            <a:pPr marL="0" indent="0">
              <a:buNone/>
            </a:pPr>
            <a:endParaRPr lang="en-US" sz="4800" dirty="0" smtClean="0"/>
          </a:p>
          <a:p>
            <a:pPr marL="0" indent="0">
              <a:buNone/>
            </a:pPr>
            <a:endParaRPr lang="en-US" sz="2400" dirty="0"/>
          </a:p>
        </p:txBody>
      </p:sp>
      <p:sp>
        <p:nvSpPr>
          <p:cNvPr id="5" name="Slide Number Placeholder 4"/>
          <p:cNvSpPr>
            <a:spLocks noGrp="1"/>
          </p:cNvSpPr>
          <p:nvPr>
            <p:ph type="sldNum" sz="quarter" idx="12"/>
          </p:nvPr>
        </p:nvSpPr>
        <p:spPr/>
        <p:txBody>
          <a:bodyPr/>
          <a:lstStyle/>
          <a:p>
            <a:fld id="{3CB4AA84-9115-4268-B888-CCED4FC5B8C3}" type="slidenum">
              <a:rPr lang="en-US" smtClean="0"/>
              <a:t>56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561065149"/>
              </p:ext>
            </p:extLst>
          </p:nvPr>
        </p:nvGraphicFramePr>
        <p:xfrm>
          <a:off x="565736" y="3140826"/>
          <a:ext cx="5103312" cy="3271168"/>
        </p:xfrm>
        <a:graphic>
          <a:graphicData uri="http://schemas.openxmlformats.org/drawingml/2006/table">
            <a:tbl>
              <a:tblPr firstRow="1" firstCol="1" bandRow="1">
                <a:tableStyleId>{68D230F3-CF80-4859-8CE7-A43EE81993B5}</a:tableStyleId>
              </a:tblPr>
              <a:tblGrid>
                <a:gridCol w="5103312">
                  <a:extLst>
                    <a:ext uri="{9D8B030D-6E8A-4147-A177-3AD203B41FA5}">
                      <a16:colId xmlns:a16="http://schemas.microsoft.com/office/drawing/2014/main" val="20000"/>
                    </a:ext>
                  </a:extLst>
                </a:gridCol>
              </a:tblGrid>
              <a:tr h="401140">
                <a:tc>
                  <a:txBody>
                    <a:bodyPr/>
                    <a:lstStyle/>
                    <a:p>
                      <a:pPr marL="0" marR="0" algn="ctr">
                        <a:spcBef>
                          <a:spcPts val="0"/>
                        </a:spcBef>
                        <a:spcAft>
                          <a:spcPts val="0"/>
                        </a:spcAft>
                      </a:pPr>
                      <a:r>
                        <a:rPr lang="en-US" sz="1800" cap="all" dirty="0">
                          <a:effectLst/>
                        </a:rPr>
                        <a:t>JOURNAL TITLE</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0"/>
                  </a:ext>
                </a:extLst>
              </a:tr>
              <a:tr h="401140">
                <a:tc>
                  <a:txBody>
                    <a:bodyPr/>
                    <a:lstStyle/>
                    <a:p>
                      <a:pPr marL="0" marR="0">
                        <a:spcBef>
                          <a:spcPts val="0"/>
                        </a:spcBef>
                        <a:spcAft>
                          <a:spcPts val="0"/>
                        </a:spcAft>
                      </a:pPr>
                      <a:r>
                        <a:rPr lang="en-US" sz="1600" u="sng" dirty="0">
                          <a:effectLst/>
                          <a:hlinkClick r:id="rId6" tooltip="EJP Data Science Journal"/>
                        </a:rPr>
                        <a:t>EJP Data Science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1"/>
                  </a:ext>
                </a:extLst>
              </a:tr>
              <a:tr h="401140">
                <a:tc>
                  <a:txBody>
                    <a:bodyPr/>
                    <a:lstStyle/>
                    <a:p>
                      <a:pPr marL="0" marR="0">
                        <a:spcBef>
                          <a:spcPts val="0"/>
                        </a:spcBef>
                        <a:spcAft>
                          <a:spcPts val="0"/>
                        </a:spcAft>
                      </a:pPr>
                      <a:r>
                        <a:rPr lang="en-US" sz="1600" u="sng" dirty="0">
                          <a:effectLst/>
                          <a:hlinkClick r:id="rId7" tooltip="CoData Data Science Journal"/>
                        </a:rPr>
                        <a:t>CODATA Data Science Journal</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2"/>
                  </a:ext>
                </a:extLst>
              </a:tr>
              <a:tr h="401140">
                <a:tc>
                  <a:txBody>
                    <a:bodyPr/>
                    <a:lstStyle/>
                    <a:p>
                      <a:pPr marL="0" marR="0">
                        <a:spcBef>
                          <a:spcPts val="0"/>
                        </a:spcBef>
                        <a:spcAft>
                          <a:spcPts val="0"/>
                        </a:spcAft>
                      </a:pPr>
                      <a:r>
                        <a:rPr lang="en-US" sz="1600" u="sng" dirty="0">
                          <a:effectLst/>
                          <a:hlinkClick r:id="rId8" tooltip="Journal of Data Science Online"/>
                        </a:rPr>
                        <a:t>Journal of Data Science Online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3"/>
                  </a:ext>
                </a:extLst>
              </a:tr>
              <a:tr h="401140">
                <a:tc>
                  <a:txBody>
                    <a:bodyPr/>
                    <a:lstStyle/>
                    <a:p>
                      <a:pPr marL="0" marR="0">
                        <a:spcBef>
                          <a:spcPts val="0"/>
                        </a:spcBef>
                        <a:spcAft>
                          <a:spcPts val="0"/>
                        </a:spcAft>
                      </a:pPr>
                      <a:r>
                        <a:rPr lang="en-US" sz="1600" u="sng" dirty="0">
                          <a:effectLst/>
                          <a:hlinkClick r:id="rId9" tooltip="Big Data Journal"/>
                        </a:rPr>
                        <a:t>Big Data Journal</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4"/>
                  </a:ext>
                </a:extLst>
              </a:tr>
              <a:tr h="619944">
                <a:tc>
                  <a:txBody>
                    <a:bodyPr/>
                    <a:lstStyle/>
                    <a:p>
                      <a:pPr marL="0" marR="0">
                        <a:spcBef>
                          <a:spcPts val="0"/>
                        </a:spcBef>
                        <a:spcAft>
                          <a:spcPts val="0"/>
                        </a:spcAft>
                      </a:pPr>
                      <a:r>
                        <a:rPr lang="en-US" sz="1600" u="sng" dirty="0">
                          <a:effectLst/>
                          <a:hlinkClick r:id="rId10" tooltip="journal of data science"/>
                        </a:rPr>
                        <a:t>JDS</a:t>
                      </a:r>
                      <a:r>
                        <a:rPr lang="en-US" sz="1600" dirty="0">
                          <a:effectLst/>
                        </a:rPr>
                        <a:t> (focuses heavily on the applications of data.)</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5"/>
                  </a:ext>
                </a:extLst>
              </a:tr>
              <a:tr h="619944">
                <a:tc>
                  <a:txBody>
                    <a:bodyPr/>
                    <a:lstStyle/>
                    <a:p>
                      <a:pPr marL="0" marR="0">
                        <a:spcBef>
                          <a:spcPts val="0"/>
                        </a:spcBef>
                        <a:spcAft>
                          <a:spcPts val="0"/>
                        </a:spcAft>
                      </a:pPr>
                      <a:r>
                        <a:rPr lang="en-US" sz="1600" u="sng" dirty="0" err="1">
                          <a:effectLst/>
                          <a:hlinkClick r:id="rId11" tooltip="GigaScience Journal"/>
                        </a:rPr>
                        <a:t>GigaScience</a:t>
                      </a:r>
                      <a:r>
                        <a:rPr lang="en-US" sz="1600" dirty="0">
                          <a:effectLst/>
                        </a:rPr>
                        <a:t> (focuses on life and biomedical science)</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76200" marR="76200" marT="76200" marB="76200" anchor="b"/>
                </a:tc>
                <a:extLst>
                  <a:ext uri="{0D108BD9-81ED-4DB2-BD59-A6C34878D82A}">
                    <a16:rowId xmlns:a16="http://schemas.microsoft.com/office/drawing/2014/main" val="10006"/>
                  </a:ext>
                </a:extLst>
              </a:tr>
            </a:tbl>
          </a:graphicData>
        </a:graphic>
      </p:graphicFrame>
      <p:pic>
        <p:nvPicPr>
          <p:cNvPr id="6" name="Picture 5"/>
          <p:cNvPicPr>
            <a:picLocks noChangeAspect="1"/>
          </p:cNvPicPr>
          <p:nvPr/>
        </p:nvPicPr>
        <p:blipFill>
          <a:blip r:embed="rId12"/>
          <a:stretch>
            <a:fillRect/>
          </a:stretch>
        </p:blipFill>
        <p:spPr>
          <a:xfrm>
            <a:off x="8077200" y="2060621"/>
            <a:ext cx="1905000" cy="2390775"/>
          </a:xfrm>
          <a:prstGeom prst="rect">
            <a:avLst/>
          </a:prstGeom>
        </p:spPr>
      </p:pic>
      <p:pic>
        <p:nvPicPr>
          <p:cNvPr id="7" name="Picture 6"/>
          <p:cNvPicPr>
            <a:picLocks noChangeAspect="1"/>
          </p:cNvPicPr>
          <p:nvPr/>
        </p:nvPicPr>
        <p:blipFill>
          <a:blip r:embed="rId13"/>
          <a:stretch>
            <a:fillRect/>
          </a:stretch>
        </p:blipFill>
        <p:spPr>
          <a:xfrm>
            <a:off x="7899210" y="4654416"/>
            <a:ext cx="1375534" cy="2067059"/>
          </a:xfrm>
          <a:prstGeom prst="rect">
            <a:avLst/>
          </a:prstGeom>
        </p:spPr>
      </p:pic>
      <p:pic>
        <p:nvPicPr>
          <p:cNvPr id="8" name="Picture 7"/>
          <p:cNvPicPr>
            <a:picLocks noChangeAspect="1"/>
          </p:cNvPicPr>
          <p:nvPr/>
        </p:nvPicPr>
        <p:blipFill>
          <a:blip r:embed="rId14"/>
          <a:stretch>
            <a:fillRect/>
          </a:stretch>
        </p:blipFill>
        <p:spPr>
          <a:xfrm>
            <a:off x="10071092" y="2134417"/>
            <a:ext cx="1924050" cy="2381250"/>
          </a:xfrm>
          <a:prstGeom prst="rect">
            <a:avLst/>
          </a:prstGeom>
        </p:spPr>
      </p:pic>
      <p:pic>
        <p:nvPicPr>
          <p:cNvPr id="9" name="Picture 8"/>
          <p:cNvPicPr>
            <a:picLocks noChangeAspect="1"/>
          </p:cNvPicPr>
          <p:nvPr/>
        </p:nvPicPr>
        <p:blipFill>
          <a:blip r:embed="rId15"/>
          <a:stretch>
            <a:fillRect/>
          </a:stretch>
        </p:blipFill>
        <p:spPr>
          <a:xfrm>
            <a:off x="5953335" y="3013002"/>
            <a:ext cx="1661588" cy="2368647"/>
          </a:xfrm>
          <a:prstGeom prst="rect">
            <a:avLst/>
          </a:prstGeom>
        </p:spPr>
      </p:pic>
      <p:pic>
        <p:nvPicPr>
          <p:cNvPr id="10" name="Picture 9"/>
          <p:cNvPicPr>
            <a:picLocks noChangeAspect="1"/>
          </p:cNvPicPr>
          <p:nvPr/>
        </p:nvPicPr>
        <p:blipFill>
          <a:blip r:embed="rId16"/>
          <a:stretch>
            <a:fillRect/>
          </a:stretch>
        </p:blipFill>
        <p:spPr>
          <a:xfrm>
            <a:off x="9438513" y="4654416"/>
            <a:ext cx="1371600" cy="2057400"/>
          </a:xfrm>
          <a:prstGeom prst="rect">
            <a:avLst/>
          </a:prstGeom>
        </p:spPr>
      </p:pic>
    </p:spTree>
    <p:extLst>
      <p:ext uri="{BB962C8B-B14F-4D97-AF65-F5344CB8AC3E}">
        <p14:creationId xmlns:p14="http://schemas.microsoft.com/office/powerpoint/2010/main" val="29626585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57</a:t>
            </a:fld>
            <a:endParaRPr lang="en-US"/>
          </a:p>
        </p:txBody>
      </p:sp>
      <p:pic>
        <p:nvPicPr>
          <p:cNvPr id="5" name="Picture 4"/>
          <p:cNvPicPr>
            <a:picLocks noChangeAspect="1"/>
          </p:cNvPicPr>
          <p:nvPr/>
        </p:nvPicPr>
        <p:blipFill rotWithShape="1">
          <a:blip r:embed="rId2"/>
          <a:srcRect r="594" b="63555"/>
          <a:stretch/>
        </p:blipFill>
        <p:spPr>
          <a:xfrm>
            <a:off x="256592" y="285603"/>
            <a:ext cx="5966896" cy="4553683"/>
          </a:xfrm>
          <a:prstGeom prst="rect">
            <a:avLst/>
          </a:prstGeom>
        </p:spPr>
      </p:pic>
      <p:pic>
        <p:nvPicPr>
          <p:cNvPr id="6" name="Picture 5"/>
          <p:cNvPicPr>
            <a:picLocks noChangeAspect="1"/>
          </p:cNvPicPr>
          <p:nvPr/>
        </p:nvPicPr>
        <p:blipFill rotWithShape="1">
          <a:blip r:embed="rId2"/>
          <a:srcRect l="1" t="35313" r="-425" b="20302"/>
          <a:stretch/>
        </p:blipFill>
        <p:spPr>
          <a:xfrm>
            <a:off x="6223488" y="990364"/>
            <a:ext cx="5832524" cy="5365986"/>
          </a:xfrm>
          <a:prstGeom prst="rect">
            <a:avLst/>
          </a:prstGeom>
        </p:spPr>
      </p:pic>
    </p:spTree>
    <p:extLst>
      <p:ext uri="{BB962C8B-B14F-4D97-AF65-F5344CB8AC3E}">
        <p14:creationId xmlns:p14="http://schemas.microsoft.com/office/powerpoint/2010/main" val="1855221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5154" y="112482"/>
            <a:ext cx="10515600" cy="874802"/>
          </a:xfrm>
        </p:spPr>
        <p:txBody>
          <a:bodyPr/>
          <a:lstStyle/>
          <a:p>
            <a:pPr algn="ctr"/>
            <a:r>
              <a:rPr lang="en-US" b="1" dirty="0" smtClean="0">
                <a:solidFill>
                  <a:srgbClr val="C00000"/>
                </a:solidFill>
              </a:rPr>
              <a:t>Conclusion</a:t>
            </a:r>
            <a:endParaRPr lang="en-US" b="1" dirty="0">
              <a:solidFill>
                <a:srgbClr val="C00000"/>
              </a:solidFill>
            </a:endParaRPr>
          </a:p>
        </p:txBody>
      </p:sp>
      <p:sp>
        <p:nvSpPr>
          <p:cNvPr id="7" name="Content Placeholder 6"/>
          <p:cNvSpPr>
            <a:spLocks noGrp="1"/>
          </p:cNvSpPr>
          <p:nvPr>
            <p:ph idx="1"/>
          </p:nvPr>
        </p:nvSpPr>
        <p:spPr>
          <a:xfrm>
            <a:off x="347595" y="929412"/>
            <a:ext cx="6169116" cy="5053399"/>
          </a:xfrm>
        </p:spPr>
        <p:txBody>
          <a:bodyPr>
            <a:normAutofit lnSpcReduction="10000"/>
          </a:bodyPr>
          <a:lstStyle/>
          <a:p>
            <a:r>
              <a:rPr lang="en-US" sz="2400" dirty="0" smtClean="0"/>
              <a:t>Data science is a </a:t>
            </a:r>
            <a:r>
              <a:rPr lang="en-US" sz="2400" dirty="0" smtClean="0">
                <a:solidFill>
                  <a:srgbClr val="C00000"/>
                </a:solidFill>
              </a:rPr>
              <a:t>growth area</a:t>
            </a:r>
            <a:r>
              <a:rPr lang="en-US" sz="2400" dirty="0" smtClean="0"/>
              <a:t>. (</a:t>
            </a:r>
            <a:r>
              <a:rPr lang="en-US" sz="2400" i="1" dirty="0"/>
              <a:t>The number of data scientists has doubled over the last 4 </a:t>
            </a:r>
            <a:r>
              <a:rPr lang="en-US" sz="2400" i="1" dirty="0" smtClean="0"/>
              <a:t>years</a:t>
            </a:r>
            <a:r>
              <a:rPr lang="en-US" sz="2400" dirty="0" smtClean="0"/>
              <a:t>)</a:t>
            </a:r>
          </a:p>
          <a:p>
            <a:r>
              <a:rPr lang="en-US" sz="2400" dirty="0"/>
              <a:t>The future belongs to the companies and people that turn </a:t>
            </a:r>
            <a:r>
              <a:rPr lang="en-US" sz="2400" dirty="0">
                <a:solidFill>
                  <a:srgbClr val="C00000"/>
                </a:solidFill>
              </a:rPr>
              <a:t>data into products</a:t>
            </a:r>
            <a:r>
              <a:rPr lang="en-US" sz="2400" dirty="0" smtClean="0"/>
              <a:t>. (</a:t>
            </a:r>
            <a:r>
              <a:rPr lang="en-US" sz="2400" dirty="0"/>
              <a:t>The Information Technology and Services industry employs the largest number of data scientists</a:t>
            </a:r>
            <a:r>
              <a:rPr lang="en-US" sz="2400" dirty="0" smtClean="0"/>
              <a:t>.)</a:t>
            </a:r>
          </a:p>
          <a:p>
            <a:r>
              <a:rPr lang="en-US" sz="2400" dirty="0" smtClean="0"/>
              <a:t>Top skills (</a:t>
            </a:r>
            <a:r>
              <a:rPr lang="en-US" sz="2400" dirty="0"/>
              <a:t>The top five skills listed by data scientists are: Data Analysis, R, Python, Data Mining, and Machine </a:t>
            </a:r>
            <a:r>
              <a:rPr lang="en-US" sz="2400" dirty="0" smtClean="0"/>
              <a:t>Learning)</a:t>
            </a:r>
          </a:p>
          <a:p>
            <a:r>
              <a:rPr lang="en-US" sz="2400" dirty="0" smtClean="0"/>
              <a:t>Education level (</a:t>
            </a:r>
            <a:r>
              <a:rPr lang="en-US" sz="2400" dirty="0"/>
              <a:t>Over 79% of data scientists that list their education have earned a graduate degree, and 38% have earned a PhD</a:t>
            </a:r>
            <a:r>
              <a:rPr lang="en-US" sz="2400" dirty="0" smtClean="0"/>
              <a:t>.)</a:t>
            </a:r>
            <a:endParaRPr lang="en-US" sz="2400" dirty="0"/>
          </a:p>
        </p:txBody>
      </p:sp>
      <p:sp>
        <p:nvSpPr>
          <p:cNvPr id="6" name="Slide Number Placeholder 5"/>
          <p:cNvSpPr>
            <a:spLocks noGrp="1"/>
          </p:cNvSpPr>
          <p:nvPr>
            <p:ph type="sldNum" sz="quarter" idx="12"/>
          </p:nvPr>
        </p:nvSpPr>
        <p:spPr/>
        <p:txBody>
          <a:bodyPr/>
          <a:lstStyle/>
          <a:p>
            <a:fld id="{3CB4AA84-9115-4268-B888-CCED4FC5B8C3}" type="slidenum">
              <a:rPr lang="en-US" smtClean="0"/>
              <a:t>58</a:t>
            </a:fld>
            <a:endParaRPr lang="en-US"/>
          </a:p>
        </p:txBody>
      </p:sp>
      <p:sp>
        <p:nvSpPr>
          <p:cNvPr id="8" name="Rectangle 7"/>
          <p:cNvSpPr/>
          <p:nvPr/>
        </p:nvSpPr>
        <p:spPr>
          <a:xfrm>
            <a:off x="1257837" y="6202461"/>
            <a:ext cx="6096000" cy="523220"/>
          </a:xfrm>
          <a:prstGeom prst="rect">
            <a:avLst/>
          </a:prstGeom>
        </p:spPr>
        <p:txBody>
          <a:bodyPr>
            <a:spAutoFit/>
          </a:bodyPr>
          <a:lstStyle/>
          <a:p>
            <a:r>
              <a:rPr lang="en-US" sz="1400" dirty="0">
                <a:hlinkClick r:id="rId2"/>
              </a:rPr>
              <a:t>https://rjmetrics.com/resources/reports/the-state-of-data-science</a:t>
            </a:r>
            <a:r>
              <a:rPr lang="en-US" sz="1400" dirty="0" smtClean="0">
                <a:hlinkClick r:id="rId2"/>
              </a:rPr>
              <a:t>/</a:t>
            </a:r>
            <a:endParaRPr lang="en-US" sz="1400" dirty="0" smtClean="0"/>
          </a:p>
          <a:p>
            <a:endParaRPr lang="en-US" sz="1400" dirty="0"/>
          </a:p>
        </p:txBody>
      </p:sp>
      <p:sp>
        <p:nvSpPr>
          <p:cNvPr id="9" name="TextBox 8"/>
          <p:cNvSpPr txBox="1"/>
          <p:nvPr/>
        </p:nvSpPr>
        <p:spPr>
          <a:xfrm>
            <a:off x="515155" y="6169580"/>
            <a:ext cx="922986" cy="369332"/>
          </a:xfrm>
          <a:prstGeom prst="rect">
            <a:avLst/>
          </a:prstGeom>
          <a:noFill/>
        </p:spPr>
        <p:txBody>
          <a:bodyPr wrap="square" rtlCol="0">
            <a:spAutoFit/>
          </a:bodyPr>
          <a:lstStyle/>
          <a:p>
            <a:r>
              <a:rPr lang="en-US" dirty="0" smtClean="0"/>
              <a:t>Source:</a:t>
            </a:r>
            <a:endParaRPr lang="en-US" dirty="0"/>
          </a:p>
        </p:txBody>
      </p:sp>
      <p:pic>
        <p:nvPicPr>
          <p:cNvPr id="10" name="Picture 9"/>
          <p:cNvPicPr>
            <a:picLocks noChangeAspect="1"/>
          </p:cNvPicPr>
          <p:nvPr/>
        </p:nvPicPr>
        <p:blipFill>
          <a:blip r:embed="rId3"/>
          <a:stretch>
            <a:fillRect/>
          </a:stretch>
        </p:blipFill>
        <p:spPr>
          <a:xfrm>
            <a:off x="6320909" y="1969548"/>
            <a:ext cx="5695756" cy="3078970"/>
          </a:xfrm>
          <a:prstGeom prst="rect">
            <a:avLst/>
          </a:prstGeom>
        </p:spPr>
      </p:pic>
    </p:spTree>
    <p:extLst>
      <p:ext uri="{BB962C8B-B14F-4D97-AF65-F5344CB8AC3E}">
        <p14:creationId xmlns:p14="http://schemas.microsoft.com/office/powerpoint/2010/main" val="4846402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h439t-kTIE"/>
          <p:cNvPicPr>
            <a:picLocks noGrp="1" noRot="1" noChangeAspect="1"/>
          </p:cNvPicPr>
          <p:nvPr>
            <p:ph idx="1"/>
            <a:videoFile r:link="rId1"/>
          </p:nvPr>
        </p:nvPicPr>
        <p:blipFill>
          <a:blip r:embed="rId3"/>
          <a:stretch>
            <a:fillRect/>
          </a:stretch>
        </p:blipFill>
        <p:spPr>
          <a:xfrm>
            <a:off x="2028496" y="1047653"/>
            <a:ext cx="7930055" cy="4460656"/>
          </a:xfrm>
          <a:prstGeom prst="rect">
            <a:avLst/>
          </a:prstGeom>
        </p:spPr>
      </p:pic>
      <p:sp>
        <p:nvSpPr>
          <p:cNvPr id="4" name="Slide Number Placeholder 3"/>
          <p:cNvSpPr>
            <a:spLocks noGrp="1"/>
          </p:cNvSpPr>
          <p:nvPr>
            <p:ph type="sldNum" sz="quarter" idx="12"/>
          </p:nvPr>
        </p:nvSpPr>
        <p:spPr/>
        <p:txBody>
          <a:bodyPr/>
          <a:lstStyle/>
          <a:p>
            <a:fld id="{3CB4AA84-9115-4268-B888-CCED4FC5B8C3}" type="slidenum">
              <a:rPr lang="en-US" smtClean="0"/>
              <a:t>59</a:t>
            </a:fld>
            <a:endParaRPr lang="en-US"/>
          </a:p>
        </p:txBody>
      </p:sp>
      <p:pic>
        <p:nvPicPr>
          <p:cNvPr id="5" name="Picture 4"/>
          <p:cNvPicPr>
            <a:picLocks noChangeAspect="1"/>
          </p:cNvPicPr>
          <p:nvPr/>
        </p:nvPicPr>
        <p:blipFill rotWithShape="1">
          <a:blip r:embed="rId4"/>
          <a:srcRect t="30862"/>
          <a:stretch/>
        </p:blipFill>
        <p:spPr>
          <a:xfrm>
            <a:off x="123331" y="23397"/>
            <a:ext cx="3810330" cy="1024256"/>
          </a:xfrm>
          <a:prstGeom prst="rect">
            <a:avLst/>
          </a:prstGeom>
        </p:spPr>
      </p:pic>
      <p:sp>
        <p:nvSpPr>
          <p:cNvPr id="3" name="Rectangle 2"/>
          <p:cNvSpPr/>
          <p:nvPr/>
        </p:nvSpPr>
        <p:spPr>
          <a:xfrm>
            <a:off x="1671145" y="5617686"/>
            <a:ext cx="9033642" cy="738664"/>
          </a:xfrm>
          <a:prstGeom prst="rect">
            <a:avLst/>
          </a:prstGeom>
        </p:spPr>
        <p:txBody>
          <a:bodyPr wrap="square">
            <a:spAutoFit/>
          </a:bodyPr>
          <a:lstStyle/>
          <a:p>
            <a:r>
              <a:rPr lang="en-US" sz="2400" b="1" dirty="0">
                <a:latin typeface="Californian FB" panose="0207040306080B030204" pitchFamily="18" charset="0"/>
              </a:rPr>
              <a:t>Data science for the environment | Dan Hammer | </a:t>
            </a:r>
            <a:r>
              <a:rPr lang="en-US" sz="2400" b="1" dirty="0" err="1" smtClean="0">
                <a:latin typeface="Californian FB" panose="0207040306080B030204" pitchFamily="18" charset="0"/>
              </a:rPr>
              <a:t>TEDxBerkeley</a:t>
            </a:r>
            <a:endParaRPr lang="en-US" sz="2400" b="1" dirty="0" smtClean="0">
              <a:latin typeface="Californian FB" panose="0207040306080B030204" pitchFamily="18" charset="0"/>
            </a:endParaRPr>
          </a:p>
          <a:p>
            <a:r>
              <a:rPr lang="en-US" dirty="0">
                <a:hlinkClick r:id="rId5"/>
              </a:rPr>
              <a:t>https://</a:t>
            </a:r>
            <a:r>
              <a:rPr lang="en-US" dirty="0" smtClean="0">
                <a:hlinkClick r:id="rId5"/>
              </a:rPr>
              <a:t>www.youtube.com/watch?v=ph439t-kTIE</a:t>
            </a:r>
            <a:r>
              <a:rPr lang="en-US" dirty="0" smtClean="0"/>
              <a:t> </a:t>
            </a:r>
            <a:endParaRPr lang="en-US" b="0" i="0" dirty="0">
              <a:effectLst/>
              <a:latin typeface="Roboto"/>
            </a:endParaRPr>
          </a:p>
        </p:txBody>
      </p:sp>
    </p:spTree>
    <p:extLst>
      <p:ext uri="{BB962C8B-B14F-4D97-AF65-F5344CB8AC3E}">
        <p14:creationId xmlns:p14="http://schemas.microsoft.com/office/powerpoint/2010/main" val="1495645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195875"/>
            <a:ext cx="10515600" cy="988638"/>
          </a:xfrm>
        </p:spPr>
        <p:txBody>
          <a:bodyPr>
            <a:normAutofit/>
          </a:bodyPr>
          <a:lstStyle/>
          <a:p>
            <a:pPr lvl="0" algn="ctr" latinLnBrk="1">
              <a:lnSpc>
                <a:spcPct val="100000"/>
              </a:lnSpc>
              <a:spcBef>
                <a:spcPts val="0"/>
              </a:spcBef>
            </a:pPr>
            <a:r>
              <a:rPr lang="en-US" b="1" dirty="0" smtClean="0">
                <a:solidFill>
                  <a:srgbClr val="C00000"/>
                </a:solidFill>
                <a:ea typeface="+mn-ea"/>
                <a:cs typeface="+mn-cs"/>
              </a:rPr>
              <a:t>Q1 - Is Data Science New?</a:t>
            </a:r>
            <a:endParaRPr lang="en-US" b="1" dirty="0">
              <a:solidFill>
                <a:srgbClr val="C00000"/>
              </a:solidFill>
            </a:endParaRPr>
          </a:p>
        </p:txBody>
      </p:sp>
      <p:sp>
        <p:nvSpPr>
          <p:cNvPr id="2" name="Slide Number Placeholder 1"/>
          <p:cNvSpPr>
            <a:spLocks noGrp="1"/>
          </p:cNvSpPr>
          <p:nvPr>
            <p:ph type="sldNum" sz="quarter" idx="12"/>
          </p:nvPr>
        </p:nvSpPr>
        <p:spPr/>
        <p:txBody>
          <a:bodyPr/>
          <a:lstStyle/>
          <a:p>
            <a:fld id="{3CB4AA84-9115-4268-B888-CCED4FC5B8C3}" type="slidenum">
              <a:rPr lang="en-US" smtClean="0"/>
              <a:t>6</a:t>
            </a:fld>
            <a:endParaRPr lang="en-US"/>
          </a:p>
        </p:txBody>
      </p:sp>
      <p:sp>
        <p:nvSpPr>
          <p:cNvPr id="5" name="Rectangle 4"/>
          <p:cNvSpPr/>
          <p:nvPr/>
        </p:nvSpPr>
        <p:spPr>
          <a:xfrm>
            <a:off x="548639" y="1454799"/>
            <a:ext cx="11451102" cy="2523768"/>
          </a:xfrm>
          <a:prstGeom prst="rect">
            <a:avLst/>
          </a:prstGeom>
        </p:spPr>
        <p:txBody>
          <a:bodyPr wrap="square">
            <a:spAutoFit/>
          </a:bodyPr>
          <a:lstStyle/>
          <a:p>
            <a:pPr lvl="0"/>
            <a:r>
              <a:rPr lang="en-US" sz="2000" i="1" dirty="0">
                <a:solidFill>
                  <a:srgbClr val="002060"/>
                </a:solidFill>
                <a:latin typeface="Open Sans"/>
              </a:rPr>
              <a:t>“For a long time I have thought I was a statistician, interested in inferences from the particular to the general. But as I have watched mathematical statistics evolve, I have had cause to wonder and to doubt…I have come to feel that my central interest is in data analysis, which I take to include, among other things: procedures for </a:t>
            </a:r>
            <a:r>
              <a:rPr lang="en-US" sz="2000" b="1" i="1" u="sng" dirty="0">
                <a:solidFill>
                  <a:srgbClr val="002060"/>
                </a:solidFill>
                <a:latin typeface="Open Sans"/>
              </a:rPr>
              <a:t>analyzing data</a:t>
            </a:r>
            <a:r>
              <a:rPr lang="en-US" sz="2000" i="1" dirty="0">
                <a:solidFill>
                  <a:srgbClr val="002060"/>
                </a:solidFill>
                <a:latin typeface="Open Sans"/>
              </a:rPr>
              <a:t>, techniques for </a:t>
            </a:r>
            <a:r>
              <a:rPr lang="en-US" sz="2000" b="1" i="1" u="sng" dirty="0">
                <a:solidFill>
                  <a:srgbClr val="002060"/>
                </a:solidFill>
                <a:latin typeface="Open Sans"/>
              </a:rPr>
              <a:t>interpreting the results </a:t>
            </a:r>
            <a:r>
              <a:rPr lang="en-US" sz="2000" i="1" dirty="0">
                <a:solidFill>
                  <a:srgbClr val="002060"/>
                </a:solidFill>
                <a:latin typeface="Open Sans"/>
              </a:rPr>
              <a:t>of such procedures, ways of planning the </a:t>
            </a:r>
            <a:r>
              <a:rPr lang="en-US" sz="2000" b="1" i="1" u="sng" dirty="0">
                <a:solidFill>
                  <a:srgbClr val="002060"/>
                </a:solidFill>
                <a:latin typeface="Open Sans"/>
              </a:rPr>
              <a:t>gathering of data </a:t>
            </a:r>
            <a:r>
              <a:rPr lang="en-US" sz="2000" i="1" dirty="0">
                <a:solidFill>
                  <a:srgbClr val="002060"/>
                </a:solidFill>
                <a:latin typeface="Open Sans"/>
              </a:rPr>
              <a:t>to make its analysis easier, more precise or more accurate, and all the </a:t>
            </a:r>
            <a:r>
              <a:rPr lang="en-US" sz="2000" b="1" i="1" u="sng" dirty="0">
                <a:solidFill>
                  <a:srgbClr val="002060"/>
                </a:solidFill>
                <a:latin typeface="Open Sans"/>
              </a:rPr>
              <a:t>machinery and results of (mathematical) statistics </a:t>
            </a:r>
            <a:r>
              <a:rPr lang="en-US" sz="2000" i="1" dirty="0">
                <a:solidFill>
                  <a:srgbClr val="002060"/>
                </a:solidFill>
                <a:latin typeface="Open Sans"/>
              </a:rPr>
              <a:t>which apply to analyzing data.”</a:t>
            </a:r>
          </a:p>
          <a:p>
            <a:pPr lvl="0" algn="r"/>
            <a:r>
              <a:rPr lang="en-US" b="1" i="1" dirty="0">
                <a:solidFill>
                  <a:srgbClr val="002060"/>
                </a:solidFill>
                <a:latin typeface="Open Sans"/>
              </a:rPr>
              <a:t>Tukey, “The Future of Data Analysis”, 1962</a:t>
            </a:r>
            <a:endParaRPr lang="en-US" b="1" dirty="0">
              <a:solidFill>
                <a:srgbClr val="002060"/>
              </a:solidFill>
              <a:latin typeface="Tw Cen MT" panose="020B0602020104020603"/>
            </a:endParaRPr>
          </a:p>
        </p:txBody>
      </p:sp>
      <p:sp>
        <p:nvSpPr>
          <p:cNvPr id="6" name="Rectangle 5"/>
          <p:cNvSpPr/>
          <p:nvPr/>
        </p:nvSpPr>
        <p:spPr>
          <a:xfrm>
            <a:off x="548639" y="1054689"/>
            <a:ext cx="2243178" cy="400110"/>
          </a:xfrm>
          <a:prstGeom prst="rect">
            <a:avLst/>
          </a:prstGeom>
        </p:spPr>
        <p:txBody>
          <a:bodyPr wrap="none">
            <a:spAutoFit/>
          </a:bodyPr>
          <a:lstStyle/>
          <a:p>
            <a:r>
              <a:rPr lang="en-US" sz="2000" b="1" dirty="0" smtClean="0">
                <a:latin typeface="+mj-lt"/>
              </a:rPr>
              <a:t>NOT </a:t>
            </a:r>
            <a:r>
              <a:rPr lang="en-US" sz="2000" b="1" dirty="0">
                <a:latin typeface="+mj-lt"/>
              </a:rPr>
              <a:t>a new </a:t>
            </a:r>
            <a:r>
              <a:rPr lang="en-US" sz="2000" b="1" dirty="0" smtClean="0">
                <a:latin typeface="+mj-lt"/>
              </a:rPr>
              <a:t>concept!</a:t>
            </a:r>
            <a:endParaRPr lang="en-US" sz="2000" b="1" dirty="0">
              <a:latin typeface="+mj-lt"/>
            </a:endParaRPr>
          </a:p>
        </p:txBody>
      </p:sp>
      <p:sp>
        <p:nvSpPr>
          <p:cNvPr id="7" name="Rectangle 6"/>
          <p:cNvSpPr/>
          <p:nvPr/>
        </p:nvSpPr>
        <p:spPr>
          <a:xfrm>
            <a:off x="584160" y="4158921"/>
            <a:ext cx="10388640" cy="369332"/>
          </a:xfrm>
          <a:prstGeom prst="rect">
            <a:avLst/>
          </a:prstGeom>
        </p:spPr>
        <p:txBody>
          <a:bodyPr wrap="square">
            <a:spAutoFit/>
          </a:bodyPr>
          <a:lstStyle/>
          <a:p>
            <a:pPr lvl="0"/>
            <a:r>
              <a:rPr lang="en-US" b="1" dirty="0">
                <a:solidFill>
                  <a:srgbClr val="993300"/>
                </a:solidFill>
                <a:latin typeface="Open Sans"/>
              </a:rPr>
              <a:t>1997</a:t>
            </a:r>
            <a:r>
              <a:rPr lang="en-US" dirty="0">
                <a:latin typeface="Open Sans"/>
              </a:rPr>
              <a:t>, </a:t>
            </a:r>
            <a:r>
              <a:rPr lang="en-US" b="1" dirty="0">
                <a:latin typeface="Open Sans"/>
              </a:rPr>
              <a:t>C.F. Jeff Wu</a:t>
            </a:r>
            <a:r>
              <a:rPr lang="en-US" dirty="0">
                <a:latin typeface="Open Sans"/>
              </a:rPr>
              <a:t> gave an inaugural lecture titled simply </a:t>
            </a:r>
            <a:r>
              <a:rPr lang="en-US" dirty="0" smtClean="0">
                <a:solidFill>
                  <a:srgbClr val="666666"/>
                </a:solidFill>
                <a:latin typeface="Open Sans"/>
              </a:rPr>
              <a:t>“</a:t>
            </a:r>
            <a:r>
              <a:rPr lang="en-US" dirty="0">
                <a:solidFill>
                  <a:srgbClr val="3274B1"/>
                </a:solidFill>
                <a:latin typeface="Open Sans"/>
                <a:hlinkClick r:id="rId3"/>
              </a:rPr>
              <a:t>Statistics = Data Science?</a:t>
            </a:r>
            <a:r>
              <a:rPr lang="en-US" dirty="0">
                <a:solidFill>
                  <a:srgbClr val="666666"/>
                </a:solidFill>
                <a:latin typeface="Open Sans"/>
              </a:rPr>
              <a:t>”</a:t>
            </a:r>
            <a:endParaRPr lang="en-US" dirty="0">
              <a:solidFill>
                <a:prstClr val="black"/>
              </a:solidFill>
              <a:latin typeface="Tw Cen MT" panose="020B0602020104020603"/>
            </a:endParaRPr>
          </a:p>
        </p:txBody>
      </p:sp>
      <p:sp>
        <p:nvSpPr>
          <p:cNvPr id="8" name="Rectangle 7"/>
          <p:cNvSpPr/>
          <p:nvPr/>
        </p:nvSpPr>
        <p:spPr>
          <a:xfrm>
            <a:off x="539261" y="4985606"/>
            <a:ext cx="11113477" cy="646331"/>
          </a:xfrm>
          <a:prstGeom prst="rect">
            <a:avLst/>
          </a:prstGeom>
        </p:spPr>
        <p:txBody>
          <a:bodyPr wrap="square">
            <a:spAutoFit/>
          </a:bodyPr>
          <a:lstStyle/>
          <a:p>
            <a:pPr lvl="0"/>
            <a:r>
              <a:rPr lang="en-US" b="1" dirty="0">
                <a:solidFill>
                  <a:srgbClr val="993300"/>
                </a:solidFill>
                <a:latin typeface="Open Sans"/>
              </a:rPr>
              <a:t>2008</a:t>
            </a:r>
            <a:r>
              <a:rPr lang="en-US" dirty="0">
                <a:latin typeface="Open Sans"/>
              </a:rPr>
              <a:t>. The term “data scientist” is often attributed to </a:t>
            </a:r>
            <a:r>
              <a:rPr lang="en-US" b="1" dirty="0">
                <a:latin typeface="Open Sans"/>
              </a:rPr>
              <a:t>Jeff </a:t>
            </a:r>
            <a:r>
              <a:rPr lang="en-US" b="1" dirty="0" err="1">
                <a:latin typeface="Open Sans"/>
              </a:rPr>
              <a:t>Hammerbacher</a:t>
            </a:r>
            <a:r>
              <a:rPr lang="en-US" b="1" dirty="0">
                <a:latin typeface="Open Sans"/>
              </a:rPr>
              <a:t> </a:t>
            </a:r>
            <a:r>
              <a:rPr lang="en-US" dirty="0" smtClean="0">
                <a:latin typeface="Open Sans"/>
              </a:rPr>
              <a:t>(now, founder </a:t>
            </a:r>
            <a:r>
              <a:rPr lang="en-US" dirty="0">
                <a:latin typeface="Open Sans"/>
              </a:rPr>
              <a:t>and Chief Scientist of </a:t>
            </a:r>
            <a:r>
              <a:rPr lang="en-US" dirty="0" smtClean="0">
                <a:latin typeface="Open Sans"/>
              </a:rPr>
              <a:t>Cloudera) and </a:t>
            </a:r>
            <a:r>
              <a:rPr lang="en-US" dirty="0">
                <a:latin typeface="Open Sans"/>
              </a:rPr>
              <a:t>DJ </a:t>
            </a:r>
            <a:r>
              <a:rPr lang="en-US" dirty="0" err="1" smtClean="0">
                <a:latin typeface="Open Sans"/>
              </a:rPr>
              <a:t>Patil</a:t>
            </a:r>
            <a:r>
              <a:rPr lang="en-US" dirty="0">
                <a:latin typeface="Open Sans"/>
              </a:rPr>
              <a:t>.</a:t>
            </a:r>
          </a:p>
        </p:txBody>
      </p:sp>
    </p:spTree>
    <p:extLst>
      <p:ext uri="{BB962C8B-B14F-4D97-AF65-F5344CB8AC3E}">
        <p14:creationId xmlns:p14="http://schemas.microsoft.com/office/powerpoint/2010/main" val="6828961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lear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673" y="4405724"/>
            <a:ext cx="1950626" cy="19506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3CB4AA84-9115-4268-B888-CCED4FC5B8C3}" type="slidenum">
              <a:rPr lang="en-US" smtClean="0"/>
              <a:t>60</a:t>
            </a:fld>
            <a:endParaRPr lang="en-US"/>
          </a:p>
        </p:txBody>
      </p:sp>
      <p:pic>
        <p:nvPicPr>
          <p:cNvPr id="1026" name="Picture 2" descr="Image result for learning outco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121" y="1326574"/>
            <a:ext cx="3260309" cy="37048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9742" y="3049778"/>
            <a:ext cx="3924961" cy="830997"/>
          </a:xfrm>
          <a:prstGeom prst="rect">
            <a:avLst/>
          </a:prstGeom>
        </p:spPr>
        <p:txBody>
          <a:bodyPr wrap="square">
            <a:spAutoFit/>
          </a:bodyPr>
          <a:lstStyle/>
          <a:p>
            <a:pPr algn="r"/>
            <a:r>
              <a:rPr lang="en-US" sz="2400" dirty="0">
                <a:latin typeface="Arial Narrow" panose="020B0606020202030204" pitchFamily="34" charset="0"/>
              </a:rPr>
              <a:t>Rationale why data science matters today</a:t>
            </a:r>
          </a:p>
        </p:txBody>
      </p:sp>
      <p:sp>
        <p:nvSpPr>
          <p:cNvPr id="6" name="Rectangle 5"/>
          <p:cNvSpPr/>
          <p:nvPr/>
        </p:nvSpPr>
        <p:spPr>
          <a:xfrm>
            <a:off x="473980" y="1303628"/>
            <a:ext cx="4350630" cy="830997"/>
          </a:xfrm>
          <a:prstGeom prst="rect">
            <a:avLst/>
          </a:prstGeom>
        </p:spPr>
        <p:txBody>
          <a:bodyPr wrap="square">
            <a:spAutoFit/>
          </a:bodyPr>
          <a:lstStyle/>
          <a:p>
            <a:pPr algn="r"/>
            <a:r>
              <a:rPr lang="en-US" sz="2400" dirty="0">
                <a:latin typeface="Arial Narrow" panose="020B0606020202030204" pitchFamily="34" charset="0"/>
              </a:rPr>
              <a:t>Own definition of data science based on own understanding</a:t>
            </a:r>
          </a:p>
        </p:txBody>
      </p:sp>
      <p:sp>
        <p:nvSpPr>
          <p:cNvPr id="7" name="Rectangle 6"/>
          <p:cNvSpPr/>
          <p:nvPr/>
        </p:nvSpPr>
        <p:spPr>
          <a:xfrm>
            <a:off x="6593299" y="1375089"/>
            <a:ext cx="3523722" cy="461665"/>
          </a:xfrm>
          <a:prstGeom prst="rect">
            <a:avLst/>
          </a:prstGeom>
        </p:spPr>
        <p:txBody>
          <a:bodyPr wrap="none">
            <a:spAutoFit/>
          </a:bodyPr>
          <a:lstStyle/>
          <a:p>
            <a:r>
              <a:rPr lang="en-US" sz="2400" dirty="0">
                <a:latin typeface="Arial Narrow" panose="020B0606020202030204" pitchFamily="34" charset="0"/>
              </a:rPr>
              <a:t>Identify famous data scientist </a:t>
            </a:r>
          </a:p>
        </p:txBody>
      </p:sp>
      <p:sp>
        <p:nvSpPr>
          <p:cNvPr id="8" name="Rectangle 7"/>
          <p:cNvSpPr/>
          <p:nvPr/>
        </p:nvSpPr>
        <p:spPr>
          <a:xfrm>
            <a:off x="7258803" y="2435663"/>
            <a:ext cx="4347246" cy="830997"/>
          </a:xfrm>
          <a:prstGeom prst="rect">
            <a:avLst/>
          </a:prstGeom>
        </p:spPr>
        <p:txBody>
          <a:bodyPr wrap="square">
            <a:spAutoFit/>
          </a:bodyPr>
          <a:lstStyle/>
          <a:p>
            <a:r>
              <a:rPr lang="en-US" sz="2400" dirty="0">
                <a:latin typeface="Arial Narrow" panose="020B0606020202030204" pitchFamily="34" charset="0"/>
              </a:rPr>
              <a:t>List domains of DS applications and examples of data products.</a:t>
            </a:r>
          </a:p>
        </p:txBody>
      </p:sp>
      <p:sp>
        <p:nvSpPr>
          <p:cNvPr id="9" name="Rectangle 8"/>
          <p:cNvSpPr/>
          <p:nvPr/>
        </p:nvSpPr>
        <p:spPr>
          <a:xfrm>
            <a:off x="6593299" y="3865569"/>
            <a:ext cx="5151377" cy="830997"/>
          </a:xfrm>
          <a:prstGeom prst="rect">
            <a:avLst/>
          </a:prstGeom>
        </p:spPr>
        <p:txBody>
          <a:bodyPr wrap="square">
            <a:spAutoFit/>
          </a:bodyPr>
          <a:lstStyle/>
          <a:p>
            <a:r>
              <a:rPr lang="en-US" sz="2400" dirty="0">
                <a:latin typeface="Arial Narrow" panose="020B0606020202030204" pitchFamily="34" charset="0"/>
              </a:rPr>
              <a:t>Provide methodology, process, lifecycle, or workflow for data science</a:t>
            </a:r>
          </a:p>
        </p:txBody>
      </p:sp>
    </p:spTree>
    <p:extLst>
      <p:ext uri="{BB962C8B-B14F-4D97-AF65-F5344CB8AC3E}">
        <p14:creationId xmlns:p14="http://schemas.microsoft.com/office/powerpoint/2010/main" val="340624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ircle(in)">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ircle(in)">
                                      <p:cBhvr>
                                        <p:cTn id="2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CB4AA84-9115-4268-B888-CCED4FC5B8C3}" type="slidenum">
              <a:rPr lang="en-US" smtClean="0"/>
              <a:t>61</a:t>
            </a:fld>
            <a:endParaRPr lang="en-US"/>
          </a:p>
        </p:txBody>
      </p:sp>
      <p:pic>
        <p:nvPicPr>
          <p:cNvPr id="5" name="Picture 4"/>
          <p:cNvPicPr>
            <a:picLocks noChangeAspect="1"/>
          </p:cNvPicPr>
          <p:nvPr/>
        </p:nvPicPr>
        <p:blipFill>
          <a:blip r:embed="rId2"/>
          <a:stretch>
            <a:fillRect/>
          </a:stretch>
        </p:blipFill>
        <p:spPr>
          <a:xfrm>
            <a:off x="3747847" y="1038034"/>
            <a:ext cx="4414325" cy="51500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2541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7</a:t>
            </a:fld>
            <a:endParaRPr lang="en-US"/>
          </a:p>
        </p:txBody>
      </p:sp>
      <p:grpSp>
        <p:nvGrpSpPr>
          <p:cNvPr id="2" name="Group 1"/>
          <p:cNvGrpSpPr/>
          <p:nvPr/>
        </p:nvGrpSpPr>
        <p:grpSpPr>
          <a:xfrm>
            <a:off x="1714926" y="284813"/>
            <a:ext cx="9014788" cy="6436662"/>
            <a:chOff x="942416" y="284813"/>
            <a:chExt cx="9014788" cy="6436662"/>
          </a:xfrm>
        </p:grpSpPr>
        <p:pic>
          <p:nvPicPr>
            <p:cNvPr id="5" name="Picture 4"/>
            <p:cNvPicPr>
              <a:picLocks noChangeAspect="1"/>
            </p:cNvPicPr>
            <p:nvPr/>
          </p:nvPicPr>
          <p:blipFill>
            <a:blip r:embed="rId2"/>
            <a:stretch>
              <a:fillRect/>
            </a:stretch>
          </p:blipFill>
          <p:spPr>
            <a:xfrm>
              <a:off x="942416" y="284813"/>
              <a:ext cx="9014788" cy="6436662"/>
            </a:xfrm>
            <a:prstGeom prst="rect">
              <a:avLst/>
            </a:prstGeom>
          </p:spPr>
        </p:pic>
        <p:sp>
          <p:nvSpPr>
            <p:cNvPr id="6" name="TextBox 5"/>
            <p:cNvSpPr txBox="1"/>
            <p:nvPr/>
          </p:nvSpPr>
          <p:spPr>
            <a:xfrm>
              <a:off x="1125813" y="2201229"/>
              <a:ext cx="779488" cy="400110"/>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1966</a:t>
              </a:r>
              <a:endParaRPr lang="en-US" sz="20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068908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B4AA84-9115-4268-B888-CCED4FC5B8C3}" type="slidenum">
              <a:rPr lang="en-US" smtClean="0"/>
              <a:t>8</a:t>
            </a:fld>
            <a:endParaRPr lang="en-US"/>
          </a:p>
        </p:txBody>
      </p:sp>
      <p:pic>
        <p:nvPicPr>
          <p:cNvPr id="5" name="Picture 4"/>
          <p:cNvPicPr>
            <a:picLocks noChangeAspect="1"/>
          </p:cNvPicPr>
          <p:nvPr/>
        </p:nvPicPr>
        <p:blipFill rotWithShape="1">
          <a:blip r:embed="rId2"/>
          <a:srcRect l="48991" t="37740" r="24952" b="6298"/>
          <a:stretch/>
        </p:blipFill>
        <p:spPr>
          <a:xfrm>
            <a:off x="689318" y="84118"/>
            <a:ext cx="5514534" cy="6658631"/>
          </a:xfrm>
          <a:prstGeom prst="rect">
            <a:avLst/>
          </a:prstGeom>
          <a:ln>
            <a:solidFill>
              <a:schemeClr val="tx1"/>
            </a:solidFill>
          </a:ln>
        </p:spPr>
      </p:pic>
      <p:pic>
        <p:nvPicPr>
          <p:cNvPr id="6" name="Picture 5"/>
          <p:cNvPicPr>
            <a:picLocks noChangeAspect="1"/>
          </p:cNvPicPr>
          <p:nvPr/>
        </p:nvPicPr>
        <p:blipFill rotWithShape="1">
          <a:blip r:embed="rId3"/>
          <a:srcRect l="15365" t="31202" r="50685" b="36105"/>
          <a:stretch/>
        </p:blipFill>
        <p:spPr>
          <a:xfrm>
            <a:off x="6607185" y="1406770"/>
            <a:ext cx="5040865" cy="2729132"/>
          </a:xfrm>
          <a:prstGeom prst="rect">
            <a:avLst/>
          </a:prstGeom>
        </p:spPr>
      </p:pic>
    </p:spTree>
    <p:extLst>
      <p:ext uri="{BB962C8B-B14F-4D97-AF65-F5344CB8AC3E}">
        <p14:creationId xmlns:p14="http://schemas.microsoft.com/office/powerpoint/2010/main" val="17039097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CB4AA84-9115-4268-B888-CCED4FC5B8C3}" type="slidenum">
              <a:rPr lang="en-US" smtClean="0"/>
              <a:t>9</a:t>
            </a:fld>
            <a:endParaRPr lang="en-US"/>
          </a:p>
        </p:txBody>
      </p:sp>
      <p:sp>
        <p:nvSpPr>
          <p:cNvPr id="16" name="TextBox 15"/>
          <p:cNvSpPr txBox="1"/>
          <p:nvPr/>
        </p:nvSpPr>
        <p:spPr>
          <a:xfrm>
            <a:off x="871514" y="526513"/>
            <a:ext cx="3905439" cy="369332"/>
          </a:xfrm>
          <a:prstGeom prst="rect">
            <a:avLst/>
          </a:prstGeom>
          <a:noFill/>
        </p:spPr>
        <p:txBody>
          <a:bodyPr wrap="square" rtlCol="0">
            <a:spAutoFit/>
          </a:bodyPr>
          <a:lstStyle/>
          <a:p>
            <a:r>
              <a:rPr lang="en-US" b="1" dirty="0" smtClean="0">
                <a:latin typeface="Arial Narrow" panose="020B0606020202030204" pitchFamily="34" charset="0"/>
              </a:rPr>
              <a:t>Traditional Approach to Data &amp; Analytics</a:t>
            </a:r>
            <a:endParaRPr lang="en-US" b="1" dirty="0">
              <a:latin typeface="Arial Narrow" panose="020B0606020202030204" pitchFamily="34" charset="0"/>
            </a:endParaRPr>
          </a:p>
        </p:txBody>
      </p:sp>
      <p:grpSp>
        <p:nvGrpSpPr>
          <p:cNvPr id="18" name="Group 17"/>
          <p:cNvGrpSpPr/>
          <p:nvPr/>
        </p:nvGrpSpPr>
        <p:grpSpPr>
          <a:xfrm>
            <a:off x="1037052" y="1322279"/>
            <a:ext cx="3140810" cy="4398580"/>
            <a:chOff x="1037052" y="1322279"/>
            <a:chExt cx="2806262" cy="4398580"/>
          </a:xfrm>
        </p:grpSpPr>
        <p:grpSp>
          <p:nvGrpSpPr>
            <p:cNvPr id="15" name="Group 14"/>
            <p:cNvGrpSpPr/>
            <p:nvPr/>
          </p:nvGrpSpPr>
          <p:grpSpPr>
            <a:xfrm>
              <a:off x="1037052" y="1322279"/>
              <a:ext cx="2806262" cy="4398580"/>
              <a:chOff x="1072055" y="425668"/>
              <a:chExt cx="2806262" cy="4398580"/>
            </a:xfrm>
          </p:grpSpPr>
          <p:sp>
            <p:nvSpPr>
              <p:cNvPr id="4" name="Can 3"/>
              <p:cNvSpPr/>
              <p:nvPr/>
            </p:nvSpPr>
            <p:spPr>
              <a:xfrm>
                <a:off x="1072055" y="425668"/>
                <a:ext cx="2806262" cy="43985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84888" y="1229710"/>
                <a:ext cx="2404243" cy="938719"/>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sources &amp; Format</a:t>
                </a:r>
              </a:p>
              <a:p>
                <a:pPr marL="285750" indent="-285750">
                  <a:buFont typeface="Arial" panose="020B0604020202020204" pitchFamily="34" charset="0"/>
                  <a:buChar char="•"/>
                </a:pPr>
                <a:r>
                  <a:rPr lang="en-US" sz="1100" dirty="0" smtClean="0">
                    <a:latin typeface="Arial Narrow" panose="020B0606020202030204" pitchFamily="34" charset="0"/>
                  </a:rPr>
                  <a:t>ERP, CRP, Oracle, SAP, MS SQL, etc.</a:t>
                </a:r>
              </a:p>
              <a:p>
                <a:pPr marL="285750" indent="-285750">
                  <a:buFont typeface="Arial" panose="020B0604020202020204" pitchFamily="34" charset="0"/>
                  <a:buChar char="•"/>
                </a:pPr>
                <a:r>
                  <a:rPr lang="en-US" sz="1100" dirty="0" smtClean="0">
                    <a:latin typeface="Arial Narrow" panose="020B0606020202030204" pitchFamily="34" charset="0"/>
                  </a:rPr>
                  <a:t>Tables</a:t>
                </a:r>
              </a:p>
              <a:p>
                <a:pPr marL="285750" indent="-285750">
                  <a:buFont typeface="Arial" panose="020B0604020202020204" pitchFamily="34" charset="0"/>
                  <a:buChar char="•"/>
                </a:pPr>
                <a:r>
                  <a:rPr lang="en-US" sz="1100" dirty="0" smtClean="0">
                    <a:latin typeface="Arial Narrow" panose="020B0606020202030204" pitchFamily="34" charset="0"/>
                  </a:rPr>
                  <a:t>Files</a:t>
                </a:r>
                <a:endParaRPr lang="en-US" sz="1100" dirty="0">
                  <a:latin typeface="Arial Narrow" panose="020B0606020202030204" pitchFamily="34" charset="0"/>
                </a:endParaRPr>
              </a:p>
            </p:txBody>
          </p:sp>
          <p:sp>
            <p:nvSpPr>
              <p:cNvPr id="7" name="TextBox 6"/>
              <p:cNvSpPr txBox="1"/>
              <p:nvPr/>
            </p:nvSpPr>
            <p:spPr>
              <a:xfrm>
                <a:off x="1308538" y="2091233"/>
                <a:ext cx="2380593"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Structure</a:t>
                </a:r>
              </a:p>
              <a:p>
                <a:pPr marL="171450" indent="-171450">
                  <a:buFont typeface="Arial" panose="020B0604020202020204" pitchFamily="34" charset="0"/>
                  <a:buChar char="•"/>
                </a:pPr>
                <a:r>
                  <a:rPr lang="en-US" sz="1100" dirty="0" smtClean="0">
                    <a:latin typeface="Arial Narrow" panose="020B0606020202030204" pitchFamily="34" charset="0"/>
                  </a:rPr>
                  <a:t>Structured data</a:t>
                </a:r>
              </a:p>
              <a:p>
                <a:pPr marL="171450" indent="-171450">
                  <a:buFont typeface="Arial" panose="020B0604020202020204" pitchFamily="34" charset="0"/>
                  <a:buChar char="•"/>
                </a:pPr>
                <a:r>
                  <a:rPr lang="en-US" sz="1100" dirty="0" smtClean="0">
                    <a:latin typeface="Arial Narrow" panose="020B0606020202030204" pitchFamily="34" charset="0"/>
                  </a:rPr>
                  <a:t>ER Model</a:t>
                </a:r>
              </a:p>
              <a:p>
                <a:pPr marL="171450" indent="-171450">
                  <a:buFont typeface="Arial" panose="020B0604020202020204" pitchFamily="34" charset="0"/>
                  <a:buChar char="•"/>
                </a:pPr>
                <a:r>
                  <a:rPr lang="en-US" sz="1100" dirty="0" smtClean="0">
                    <a:latin typeface="Arial Narrow" panose="020B0606020202030204" pitchFamily="34" charset="0"/>
                  </a:rPr>
                  <a:t>MDM Model (Multi Dimensional)</a:t>
                </a:r>
                <a:endParaRPr lang="en-US" sz="1100" dirty="0">
                  <a:latin typeface="Arial Narrow" panose="020B0606020202030204" pitchFamily="34" charset="0"/>
                </a:endParaRPr>
              </a:p>
            </p:txBody>
          </p:sp>
          <p:sp>
            <p:nvSpPr>
              <p:cNvPr id="8" name="TextBox 7"/>
              <p:cNvSpPr txBox="1"/>
              <p:nvPr/>
            </p:nvSpPr>
            <p:spPr>
              <a:xfrm>
                <a:off x="1284889" y="2906714"/>
                <a:ext cx="2380593"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Access</a:t>
                </a:r>
              </a:p>
              <a:p>
                <a:pPr marL="171450" indent="-171450">
                  <a:buFont typeface="Arial" panose="020B0604020202020204" pitchFamily="34" charset="0"/>
                  <a:buChar char="•"/>
                </a:pPr>
                <a:r>
                  <a:rPr lang="en-US" sz="1100" dirty="0" smtClean="0">
                    <a:latin typeface="Arial Narrow" panose="020B0606020202030204" pitchFamily="34" charset="0"/>
                  </a:rPr>
                  <a:t>SQL</a:t>
                </a:r>
              </a:p>
              <a:p>
                <a:pPr marL="171450" indent="-171450">
                  <a:buFont typeface="Arial" panose="020B0604020202020204" pitchFamily="34" charset="0"/>
                  <a:buChar char="•"/>
                </a:pPr>
                <a:r>
                  <a:rPr lang="en-US" sz="1100" dirty="0" smtClean="0">
                    <a:latin typeface="Arial Narrow" panose="020B0606020202030204" pitchFamily="34" charset="0"/>
                  </a:rPr>
                  <a:t>Filters &amp; Aggregate Functions</a:t>
                </a:r>
              </a:p>
              <a:p>
                <a:pPr marL="171450" indent="-171450">
                  <a:buFont typeface="Arial" panose="020B0604020202020204" pitchFamily="34" charset="0"/>
                  <a:buChar char="•"/>
                </a:pPr>
                <a:r>
                  <a:rPr lang="en-US" sz="1100" dirty="0" smtClean="0">
                    <a:latin typeface="Arial Narrow" panose="020B0606020202030204" pitchFamily="34" charset="0"/>
                  </a:rPr>
                  <a:t>Business Rules &amp; Formula</a:t>
                </a:r>
                <a:endParaRPr lang="en-US" sz="1100" dirty="0">
                  <a:latin typeface="Arial Narrow" panose="020B0606020202030204" pitchFamily="34" charset="0"/>
                </a:endParaRPr>
              </a:p>
            </p:txBody>
          </p:sp>
          <p:sp>
            <p:nvSpPr>
              <p:cNvPr id="9" name="TextBox 8"/>
              <p:cNvSpPr txBox="1"/>
              <p:nvPr/>
            </p:nvSpPr>
            <p:spPr>
              <a:xfrm>
                <a:off x="1284888" y="3768237"/>
                <a:ext cx="2380593"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Analytics</a:t>
                </a:r>
              </a:p>
              <a:p>
                <a:pPr marL="171450" indent="-171450">
                  <a:buFont typeface="Arial" panose="020B0604020202020204" pitchFamily="34" charset="0"/>
                  <a:buChar char="•"/>
                </a:pPr>
                <a:r>
                  <a:rPr lang="en-US" sz="1100" dirty="0" smtClean="0">
                    <a:latin typeface="Arial Narrow" panose="020B0606020202030204" pitchFamily="34" charset="0"/>
                  </a:rPr>
                  <a:t>Reports</a:t>
                </a:r>
              </a:p>
              <a:p>
                <a:pPr marL="171450" indent="-171450">
                  <a:buFont typeface="Arial" panose="020B0604020202020204" pitchFamily="34" charset="0"/>
                  <a:buChar char="•"/>
                </a:pPr>
                <a:r>
                  <a:rPr lang="en-US" sz="1100" dirty="0" smtClean="0">
                    <a:latin typeface="Arial Narrow" panose="020B0606020202030204" pitchFamily="34" charset="0"/>
                  </a:rPr>
                  <a:t>Dashboards</a:t>
                </a:r>
              </a:p>
              <a:p>
                <a:pPr marL="171450" indent="-171450">
                  <a:buFont typeface="Arial" panose="020B0604020202020204" pitchFamily="34" charset="0"/>
                  <a:buChar char="•"/>
                </a:pPr>
                <a:r>
                  <a:rPr lang="en-US" sz="1100" dirty="0" smtClean="0">
                    <a:latin typeface="Arial Narrow" panose="020B0606020202030204" pitchFamily="34" charset="0"/>
                  </a:rPr>
                  <a:t>Data Analysis</a:t>
                </a:r>
                <a:endParaRPr lang="en-US" sz="1100" dirty="0">
                  <a:latin typeface="Arial Narrow" panose="020B0606020202030204" pitchFamily="34" charset="0"/>
                </a:endParaRPr>
              </a:p>
            </p:txBody>
          </p:sp>
        </p:grpSp>
        <p:sp>
          <p:nvSpPr>
            <p:cNvPr id="17" name="TextBox 16"/>
            <p:cNvSpPr txBox="1"/>
            <p:nvPr/>
          </p:nvSpPr>
          <p:spPr>
            <a:xfrm>
              <a:off x="1671145" y="1497724"/>
              <a:ext cx="1450427" cy="369332"/>
            </a:xfrm>
            <a:prstGeom prst="rect">
              <a:avLst/>
            </a:prstGeom>
            <a:noFill/>
          </p:spPr>
          <p:txBody>
            <a:bodyPr wrap="square" rtlCol="0">
              <a:spAutoFit/>
            </a:bodyPr>
            <a:lstStyle/>
            <a:p>
              <a:pPr algn="ctr"/>
              <a:r>
                <a:rPr lang="en-US" b="1" dirty="0" smtClean="0"/>
                <a:t>Data</a:t>
              </a:r>
              <a:endParaRPr lang="en-US" b="1" dirty="0"/>
            </a:p>
          </p:txBody>
        </p:sp>
      </p:grpSp>
      <p:grpSp>
        <p:nvGrpSpPr>
          <p:cNvPr id="20" name="Group 19"/>
          <p:cNvGrpSpPr/>
          <p:nvPr/>
        </p:nvGrpSpPr>
        <p:grpSpPr>
          <a:xfrm>
            <a:off x="7897073" y="1358036"/>
            <a:ext cx="2971802" cy="4398580"/>
            <a:chOff x="6566336" y="425668"/>
            <a:chExt cx="2971802" cy="4398580"/>
          </a:xfrm>
        </p:grpSpPr>
        <p:sp>
          <p:nvSpPr>
            <p:cNvPr id="10" name="Can 9"/>
            <p:cNvSpPr/>
            <p:nvPr/>
          </p:nvSpPr>
          <p:spPr>
            <a:xfrm>
              <a:off x="6566336" y="425668"/>
              <a:ext cx="2971802" cy="4398580"/>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02819" y="1229710"/>
              <a:ext cx="2530367"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sources &amp; Format</a:t>
              </a:r>
            </a:p>
            <a:p>
              <a:pPr marL="285750" indent="-285750">
                <a:buFont typeface="Arial" panose="020B0604020202020204" pitchFamily="34" charset="0"/>
                <a:buChar char="•"/>
              </a:pPr>
              <a:r>
                <a:rPr lang="en-US" sz="1100" dirty="0" smtClean="0">
                  <a:latin typeface="Arial Narrow" panose="020B0606020202030204" pitchFamily="34" charset="0"/>
                </a:rPr>
                <a:t>ERP, CRP, Oracle, SAP, MS SQL, etc.</a:t>
              </a:r>
            </a:p>
            <a:p>
              <a:pPr marL="285750" indent="-285750">
                <a:buFont typeface="Arial" panose="020B0604020202020204" pitchFamily="34" charset="0"/>
                <a:buChar char="•"/>
              </a:pPr>
              <a:r>
                <a:rPr lang="en-US" sz="1100" dirty="0" smtClean="0">
                  <a:latin typeface="Arial Narrow" panose="020B0606020202030204" pitchFamily="34" charset="0"/>
                </a:rPr>
                <a:t>Social (FB, Twitter, Web, LinkedIn)</a:t>
              </a:r>
            </a:p>
            <a:p>
              <a:pPr marL="285750" indent="-285750">
                <a:buFont typeface="Arial" panose="020B0604020202020204" pitchFamily="34" charset="0"/>
                <a:buChar char="•"/>
              </a:pPr>
              <a:r>
                <a:rPr lang="en-US" sz="1100" dirty="0" smtClean="0">
                  <a:latin typeface="Arial Narrow" panose="020B0606020202030204" pitchFamily="34" charset="0"/>
                </a:rPr>
                <a:t>Streaming</a:t>
              </a:r>
              <a:endParaRPr lang="en-US" sz="1100" dirty="0">
                <a:latin typeface="Arial Narrow" panose="020B0606020202030204" pitchFamily="34" charset="0"/>
              </a:endParaRPr>
            </a:p>
          </p:txBody>
        </p:sp>
        <p:sp>
          <p:nvSpPr>
            <p:cNvPr id="12" name="TextBox 11"/>
            <p:cNvSpPr txBox="1"/>
            <p:nvPr/>
          </p:nvSpPr>
          <p:spPr>
            <a:xfrm>
              <a:off x="6802819" y="2091233"/>
              <a:ext cx="2530367"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Structure</a:t>
              </a:r>
            </a:p>
            <a:p>
              <a:pPr marL="171450" indent="-171450">
                <a:buFont typeface="Arial" panose="020B0604020202020204" pitchFamily="34" charset="0"/>
                <a:buChar char="•"/>
              </a:pPr>
              <a:r>
                <a:rPr lang="en-US" sz="1100" dirty="0" smtClean="0">
                  <a:latin typeface="Arial Narrow" panose="020B0606020202030204" pitchFamily="34" charset="0"/>
                </a:rPr>
                <a:t>Structured data</a:t>
              </a:r>
            </a:p>
            <a:p>
              <a:pPr marL="171450" indent="-171450">
                <a:buFont typeface="Arial" panose="020B0604020202020204" pitchFamily="34" charset="0"/>
                <a:buChar char="•"/>
              </a:pPr>
              <a:r>
                <a:rPr lang="en-US" sz="1100" dirty="0" smtClean="0">
                  <a:latin typeface="Arial Narrow" panose="020B0606020202030204" pitchFamily="34" charset="0"/>
                </a:rPr>
                <a:t>Unstructured and semi-structured data</a:t>
              </a:r>
            </a:p>
            <a:p>
              <a:pPr marL="171450" indent="-171450">
                <a:buFont typeface="Arial" panose="020B0604020202020204" pitchFamily="34" charset="0"/>
                <a:buChar char="•"/>
              </a:pPr>
              <a:r>
                <a:rPr lang="en-US" sz="1100" dirty="0" smtClean="0">
                  <a:latin typeface="Arial Narrow" panose="020B0606020202030204" pitchFamily="34" charset="0"/>
                </a:rPr>
                <a:t>Machine data</a:t>
              </a:r>
              <a:endParaRPr lang="en-US" sz="1100" dirty="0">
                <a:latin typeface="Arial Narrow" panose="020B0606020202030204" pitchFamily="34" charset="0"/>
              </a:endParaRPr>
            </a:p>
          </p:txBody>
        </p:sp>
        <p:sp>
          <p:nvSpPr>
            <p:cNvPr id="13" name="TextBox 12"/>
            <p:cNvSpPr txBox="1"/>
            <p:nvPr/>
          </p:nvSpPr>
          <p:spPr>
            <a:xfrm>
              <a:off x="6779170" y="2906714"/>
              <a:ext cx="2554016"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Data Access</a:t>
              </a:r>
            </a:p>
            <a:p>
              <a:pPr marL="171450" indent="-171450">
                <a:buFont typeface="Arial" panose="020B0604020202020204" pitchFamily="34" charset="0"/>
                <a:buChar char="•"/>
              </a:pPr>
              <a:r>
                <a:rPr lang="en-US" sz="1100" dirty="0" smtClean="0">
                  <a:latin typeface="Arial Narrow" panose="020B0606020202030204" pitchFamily="34" charset="0"/>
                </a:rPr>
                <a:t>Parallel Processing</a:t>
              </a:r>
            </a:p>
            <a:p>
              <a:pPr marL="171450" indent="-171450">
                <a:buFont typeface="Arial" panose="020B0604020202020204" pitchFamily="34" charset="0"/>
                <a:buChar char="•"/>
              </a:pPr>
              <a:r>
                <a:rPr lang="en-US" sz="1100" dirty="0" smtClean="0">
                  <a:latin typeface="Arial Narrow" panose="020B0606020202030204" pitchFamily="34" charset="0"/>
                </a:rPr>
                <a:t>Distributed Computing</a:t>
              </a:r>
            </a:p>
            <a:p>
              <a:pPr marL="171450" indent="-171450">
                <a:buFont typeface="Arial" panose="020B0604020202020204" pitchFamily="34" charset="0"/>
                <a:buChar char="•"/>
              </a:pPr>
              <a:r>
                <a:rPr lang="en-US" sz="1100" dirty="0" smtClean="0">
                  <a:latin typeface="Arial Narrow" panose="020B0606020202030204" pitchFamily="34" charset="0"/>
                </a:rPr>
                <a:t>In-memory analytics</a:t>
              </a:r>
              <a:endParaRPr lang="en-US" sz="1100" dirty="0">
                <a:latin typeface="Arial Narrow" panose="020B0606020202030204" pitchFamily="34" charset="0"/>
              </a:endParaRPr>
            </a:p>
          </p:txBody>
        </p:sp>
        <p:sp>
          <p:nvSpPr>
            <p:cNvPr id="14" name="TextBox 13"/>
            <p:cNvSpPr txBox="1"/>
            <p:nvPr/>
          </p:nvSpPr>
          <p:spPr>
            <a:xfrm>
              <a:off x="6779169" y="3768237"/>
              <a:ext cx="2554017" cy="769441"/>
            </a:xfrm>
            <a:prstGeom prst="rect">
              <a:avLst/>
            </a:prstGeom>
            <a:noFill/>
            <a:ln>
              <a:solidFill>
                <a:schemeClr val="accent5"/>
              </a:solidFill>
            </a:ln>
          </p:spPr>
          <p:txBody>
            <a:bodyPr wrap="square" rtlCol="0">
              <a:spAutoFit/>
            </a:bodyPr>
            <a:lstStyle/>
            <a:p>
              <a:r>
                <a:rPr lang="en-US" sz="1100" dirty="0" smtClean="0">
                  <a:latin typeface="Arial Narrow" panose="020B0606020202030204" pitchFamily="34" charset="0"/>
                </a:rPr>
                <a:t>Analytics</a:t>
              </a:r>
            </a:p>
            <a:p>
              <a:pPr marL="171450" indent="-171450">
                <a:buFont typeface="Arial" panose="020B0604020202020204" pitchFamily="34" charset="0"/>
                <a:buChar char="•"/>
              </a:pPr>
              <a:r>
                <a:rPr lang="en-US" sz="1100" dirty="0" smtClean="0">
                  <a:latin typeface="Arial Narrow" panose="020B0606020202030204" pitchFamily="34" charset="0"/>
                </a:rPr>
                <a:t>Predictive Analytics</a:t>
              </a:r>
            </a:p>
            <a:p>
              <a:pPr marL="171450" indent="-171450">
                <a:buFont typeface="Arial" panose="020B0604020202020204" pitchFamily="34" charset="0"/>
                <a:buChar char="•"/>
              </a:pPr>
              <a:r>
                <a:rPr lang="en-US" sz="1100" dirty="0" smtClean="0">
                  <a:latin typeface="Arial Narrow" panose="020B0606020202030204" pitchFamily="34" charset="0"/>
                </a:rPr>
                <a:t>Data Mining</a:t>
              </a:r>
            </a:p>
            <a:p>
              <a:pPr marL="171450" indent="-171450">
                <a:buFont typeface="Arial" panose="020B0604020202020204" pitchFamily="34" charset="0"/>
                <a:buChar char="•"/>
              </a:pPr>
              <a:r>
                <a:rPr lang="en-US" sz="1100" dirty="0" smtClean="0">
                  <a:latin typeface="Arial Narrow" panose="020B0606020202030204" pitchFamily="34" charset="0"/>
                </a:rPr>
                <a:t>Clustering, Segmentation, etc.</a:t>
              </a:r>
              <a:endParaRPr lang="en-US" sz="1100" dirty="0">
                <a:latin typeface="Arial Narrow" panose="020B0606020202030204" pitchFamily="34" charset="0"/>
              </a:endParaRPr>
            </a:p>
          </p:txBody>
        </p:sp>
        <p:sp>
          <p:nvSpPr>
            <p:cNvPr id="19" name="TextBox 18"/>
            <p:cNvSpPr txBox="1"/>
            <p:nvPr/>
          </p:nvSpPr>
          <p:spPr>
            <a:xfrm>
              <a:off x="7404536" y="573808"/>
              <a:ext cx="1326931" cy="369332"/>
            </a:xfrm>
            <a:prstGeom prst="rect">
              <a:avLst/>
            </a:prstGeom>
            <a:noFill/>
          </p:spPr>
          <p:txBody>
            <a:bodyPr wrap="square" rtlCol="0">
              <a:spAutoFit/>
            </a:bodyPr>
            <a:lstStyle/>
            <a:p>
              <a:pPr algn="ctr"/>
              <a:r>
                <a:rPr lang="en-US" b="1" dirty="0" smtClean="0"/>
                <a:t>Data</a:t>
              </a:r>
              <a:endParaRPr lang="en-US" b="1" dirty="0"/>
            </a:p>
          </p:txBody>
        </p:sp>
      </p:grpSp>
      <p:sp>
        <p:nvSpPr>
          <p:cNvPr id="21" name="TextBox 20"/>
          <p:cNvSpPr txBox="1"/>
          <p:nvPr/>
        </p:nvSpPr>
        <p:spPr>
          <a:xfrm>
            <a:off x="7173310" y="411811"/>
            <a:ext cx="4037706" cy="646331"/>
          </a:xfrm>
          <a:prstGeom prst="rect">
            <a:avLst/>
          </a:prstGeom>
          <a:noFill/>
        </p:spPr>
        <p:txBody>
          <a:bodyPr wrap="square" rtlCol="0">
            <a:spAutoFit/>
          </a:bodyPr>
          <a:lstStyle/>
          <a:p>
            <a:pPr algn="ctr"/>
            <a:r>
              <a:rPr lang="en-US" b="1" dirty="0" smtClean="0">
                <a:latin typeface="Arial Narrow" panose="020B0606020202030204" pitchFamily="34" charset="0"/>
              </a:rPr>
              <a:t>Modern Approach to Data &amp; Analytics = Data Science</a:t>
            </a:r>
            <a:endParaRPr lang="en-US" b="1" dirty="0">
              <a:latin typeface="Arial Narrow" panose="020B0606020202030204" pitchFamily="34" charset="0"/>
            </a:endParaRPr>
          </a:p>
        </p:txBody>
      </p:sp>
      <p:grpSp>
        <p:nvGrpSpPr>
          <p:cNvPr id="32" name="Group 31"/>
          <p:cNvGrpSpPr/>
          <p:nvPr/>
        </p:nvGrpSpPr>
        <p:grpSpPr>
          <a:xfrm>
            <a:off x="4398399" y="1058142"/>
            <a:ext cx="3416712" cy="4307772"/>
            <a:chOff x="4398399" y="1058142"/>
            <a:chExt cx="3416712" cy="4307772"/>
          </a:xfrm>
        </p:grpSpPr>
        <p:sp>
          <p:nvSpPr>
            <p:cNvPr id="31" name="Right Arrow 30"/>
            <p:cNvSpPr/>
            <p:nvPr/>
          </p:nvSpPr>
          <p:spPr>
            <a:xfrm>
              <a:off x="4591524" y="4662103"/>
              <a:ext cx="2956036" cy="703811"/>
            </a:xfrm>
            <a:prstGeom prst="rightArrow">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4591524" y="3803325"/>
              <a:ext cx="2956036" cy="703811"/>
            </a:xfrm>
            <a:prstGeom prst="rightArrow">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570549" y="3020658"/>
              <a:ext cx="2956036" cy="703811"/>
            </a:xfrm>
            <a:prstGeom prst="rightArrow">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548350" y="2284032"/>
              <a:ext cx="2956036" cy="703811"/>
            </a:xfrm>
            <a:prstGeom prst="rightArrow">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67710" y="1479990"/>
              <a:ext cx="2547401" cy="646331"/>
            </a:xfrm>
            <a:prstGeom prst="rect">
              <a:avLst/>
            </a:prstGeom>
            <a:noFill/>
          </p:spPr>
          <p:txBody>
            <a:bodyPr wrap="square" rtlCol="0">
              <a:spAutoFit/>
            </a:bodyPr>
            <a:lstStyle/>
            <a:p>
              <a:r>
                <a:rPr lang="en-US" b="1" dirty="0" smtClean="0">
                  <a:latin typeface="Arial Narrow" panose="020B0606020202030204" pitchFamily="34" charset="0"/>
                </a:rPr>
                <a:t>Analytics </a:t>
              </a:r>
            </a:p>
            <a:p>
              <a:r>
                <a:rPr lang="en-US" b="1" dirty="0" smtClean="0">
                  <a:latin typeface="Arial Narrow" panose="020B0606020202030204" pitchFamily="34" charset="0"/>
                </a:rPr>
                <a:t>Transformation</a:t>
              </a:r>
              <a:endParaRPr lang="en-US" b="1" dirty="0">
                <a:latin typeface="Arial Narrow" panose="020B0606020202030204" pitchFamily="34" charset="0"/>
              </a:endParaRPr>
            </a:p>
          </p:txBody>
        </p:sp>
        <p:sp>
          <p:nvSpPr>
            <p:cNvPr id="23" name="Curved Down Arrow 22"/>
            <p:cNvSpPr/>
            <p:nvPr/>
          </p:nvSpPr>
          <p:spPr>
            <a:xfrm>
              <a:off x="4398399" y="1058142"/>
              <a:ext cx="3342286" cy="1230476"/>
            </a:xfrm>
            <a:prstGeom prst="curved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4548350" y="2446329"/>
              <a:ext cx="2837793" cy="369332"/>
            </a:xfrm>
            <a:prstGeom prst="rect">
              <a:avLst/>
            </a:prstGeom>
            <a:noFill/>
          </p:spPr>
          <p:txBody>
            <a:bodyPr wrap="square" rtlCol="0">
              <a:spAutoFit/>
            </a:bodyPr>
            <a:lstStyle/>
            <a:p>
              <a:r>
                <a:rPr lang="en-US" dirty="0" smtClean="0"/>
                <a:t>New Data Source &amp; Format</a:t>
              </a:r>
              <a:endParaRPr lang="en-US" dirty="0"/>
            </a:p>
          </p:txBody>
        </p:sp>
        <p:sp>
          <p:nvSpPr>
            <p:cNvPr id="25" name="Rectangle 24"/>
            <p:cNvSpPr/>
            <p:nvPr/>
          </p:nvSpPr>
          <p:spPr>
            <a:xfrm>
              <a:off x="4579015" y="3178369"/>
              <a:ext cx="2316083" cy="369332"/>
            </a:xfrm>
            <a:prstGeom prst="rect">
              <a:avLst/>
            </a:prstGeom>
          </p:spPr>
          <p:txBody>
            <a:bodyPr wrap="none">
              <a:spAutoFit/>
            </a:bodyPr>
            <a:lstStyle/>
            <a:p>
              <a:r>
                <a:rPr lang="en-US" dirty="0"/>
                <a:t>New Data </a:t>
              </a:r>
              <a:r>
                <a:rPr lang="en-US" dirty="0" smtClean="0"/>
                <a:t>Architecture</a:t>
              </a:r>
              <a:endParaRPr lang="en-US" dirty="0"/>
            </a:p>
          </p:txBody>
        </p:sp>
        <p:sp>
          <p:nvSpPr>
            <p:cNvPr id="26" name="Rectangle 25"/>
            <p:cNvSpPr/>
            <p:nvPr/>
          </p:nvSpPr>
          <p:spPr>
            <a:xfrm>
              <a:off x="4579015" y="3965035"/>
              <a:ext cx="2721322" cy="369332"/>
            </a:xfrm>
            <a:prstGeom prst="rect">
              <a:avLst/>
            </a:prstGeom>
          </p:spPr>
          <p:txBody>
            <a:bodyPr wrap="none">
              <a:spAutoFit/>
            </a:bodyPr>
            <a:lstStyle/>
            <a:p>
              <a:r>
                <a:rPr lang="en-US" dirty="0"/>
                <a:t>New </a:t>
              </a:r>
              <a:r>
                <a:rPr lang="en-US" dirty="0" smtClean="0"/>
                <a:t>Analytics Architecture</a:t>
              </a:r>
              <a:endParaRPr lang="en-US" dirty="0"/>
            </a:p>
          </p:txBody>
        </p:sp>
        <p:sp>
          <p:nvSpPr>
            <p:cNvPr id="27" name="Rectangle 26"/>
            <p:cNvSpPr/>
            <p:nvPr/>
          </p:nvSpPr>
          <p:spPr>
            <a:xfrm>
              <a:off x="4579015" y="4864902"/>
              <a:ext cx="2610330" cy="369332"/>
            </a:xfrm>
            <a:prstGeom prst="rect">
              <a:avLst/>
            </a:prstGeom>
          </p:spPr>
          <p:txBody>
            <a:bodyPr wrap="none">
              <a:spAutoFit/>
            </a:bodyPr>
            <a:lstStyle/>
            <a:p>
              <a:r>
                <a:rPr lang="en-US" dirty="0"/>
                <a:t>New </a:t>
              </a:r>
              <a:r>
                <a:rPr lang="en-US" dirty="0" smtClean="0"/>
                <a:t>Analytics Techniques</a:t>
              </a:r>
              <a:endParaRPr lang="en-US" dirty="0"/>
            </a:p>
          </p:txBody>
        </p:sp>
      </p:grpSp>
      <p:sp>
        <p:nvSpPr>
          <p:cNvPr id="33" name="TextBox 32"/>
          <p:cNvSpPr txBox="1"/>
          <p:nvPr/>
        </p:nvSpPr>
        <p:spPr>
          <a:xfrm>
            <a:off x="207157" y="5925860"/>
            <a:ext cx="5234151" cy="646331"/>
          </a:xfrm>
          <a:prstGeom prst="rect">
            <a:avLst/>
          </a:prstGeom>
          <a:noFill/>
        </p:spPr>
        <p:txBody>
          <a:bodyPr wrap="square" rtlCol="0">
            <a:spAutoFit/>
          </a:bodyPr>
          <a:lstStyle/>
          <a:p>
            <a:r>
              <a:rPr lang="en-US" b="1" dirty="0" smtClean="0">
                <a:solidFill>
                  <a:srgbClr val="0070C0"/>
                </a:solidFill>
              </a:rPr>
              <a:t>Modernizing existing reporting, data management, data warehousing, analytics and BI solutions</a:t>
            </a:r>
            <a:endParaRPr lang="en-US" b="1" dirty="0">
              <a:solidFill>
                <a:srgbClr val="0070C0"/>
              </a:solidFill>
            </a:endParaRPr>
          </a:p>
        </p:txBody>
      </p:sp>
      <p:sp>
        <p:nvSpPr>
          <p:cNvPr id="34" name="TextBox 33"/>
          <p:cNvSpPr txBox="1"/>
          <p:nvPr/>
        </p:nvSpPr>
        <p:spPr>
          <a:xfrm>
            <a:off x="6085490" y="5925860"/>
            <a:ext cx="5423338" cy="646331"/>
          </a:xfrm>
          <a:prstGeom prst="rect">
            <a:avLst/>
          </a:prstGeom>
          <a:noFill/>
        </p:spPr>
        <p:txBody>
          <a:bodyPr wrap="square" rtlCol="0">
            <a:spAutoFit/>
          </a:bodyPr>
          <a:lstStyle/>
          <a:p>
            <a:r>
              <a:rPr lang="en-US" b="1" dirty="0" smtClean="0">
                <a:solidFill>
                  <a:schemeClr val="accent2">
                    <a:lumMod val="75000"/>
                  </a:schemeClr>
                </a:solidFill>
              </a:rPr>
              <a:t>New thinking, new ideas, innovation </a:t>
            </a:r>
            <a:r>
              <a:rPr lang="en-US" b="1" dirty="0" smtClean="0">
                <a:solidFill>
                  <a:schemeClr val="accent2">
                    <a:lumMod val="75000"/>
                  </a:schemeClr>
                </a:solidFill>
                <a:sym typeface="Wingdings" panose="05000000000000000000" pitchFamily="2" charset="2"/>
              </a:rPr>
              <a:t> </a:t>
            </a:r>
            <a:r>
              <a:rPr lang="en-US" b="1" dirty="0" smtClean="0">
                <a:solidFill>
                  <a:schemeClr val="accent2">
                    <a:lumMod val="75000"/>
                  </a:schemeClr>
                </a:solidFill>
              </a:rPr>
              <a:t>new ways of solving problems</a:t>
            </a:r>
            <a:endParaRPr lang="en-US" b="1" dirty="0">
              <a:solidFill>
                <a:schemeClr val="accent2">
                  <a:lumMod val="75000"/>
                </a:schemeClr>
              </a:solidFill>
            </a:endParaRPr>
          </a:p>
        </p:txBody>
      </p:sp>
    </p:spTree>
    <p:extLst>
      <p:ext uri="{BB962C8B-B14F-4D97-AF65-F5344CB8AC3E}">
        <p14:creationId xmlns:p14="http://schemas.microsoft.com/office/powerpoint/2010/main" val="608888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5354</TotalTime>
  <Words>2872</Words>
  <Application>Microsoft Office PowerPoint</Application>
  <PresentationFormat>Widescreen</PresentationFormat>
  <Paragraphs>371</Paragraphs>
  <Slides>61</Slides>
  <Notes>1</Notes>
  <HiddenSlides>0</HiddenSlides>
  <MMClips>1</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61</vt:i4>
      </vt:variant>
    </vt:vector>
  </HeadingPairs>
  <TitlesOfParts>
    <vt:vector size="80" baseType="lpstr">
      <vt:lpstr>맑은 고딕</vt:lpstr>
      <vt:lpstr>Arial</vt:lpstr>
      <vt:lpstr>Arial Black</vt:lpstr>
      <vt:lpstr>Arial Narrow</vt:lpstr>
      <vt:lpstr>Calibri</vt:lpstr>
      <vt:lpstr>Calibri Light</vt:lpstr>
      <vt:lpstr>Californian FB</vt:lpstr>
      <vt:lpstr>Cambria</vt:lpstr>
      <vt:lpstr>Century Gothic</vt:lpstr>
      <vt:lpstr>Freight Sans</vt:lpstr>
      <vt:lpstr>Georgia</vt:lpstr>
      <vt:lpstr>HY헤드라인M</vt:lpstr>
      <vt:lpstr>MS Mincho</vt:lpstr>
      <vt:lpstr>Open Sans</vt:lpstr>
      <vt:lpstr>Roboto</vt:lpstr>
      <vt:lpstr>Times New Roman</vt:lpstr>
      <vt:lpstr>Tw Cen MT</vt:lpstr>
      <vt:lpstr>Wingdings</vt:lpstr>
      <vt:lpstr>Office Theme</vt:lpstr>
      <vt:lpstr>PowerPoint Presentation</vt:lpstr>
      <vt:lpstr>Learning Objective</vt:lpstr>
      <vt:lpstr>PowerPoint Presentation</vt:lpstr>
      <vt:lpstr>PowerPoint Presentation</vt:lpstr>
      <vt:lpstr>Pondering Questions</vt:lpstr>
      <vt:lpstr>Q1 - Is Data Science New?</vt:lpstr>
      <vt:lpstr>PowerPoint Presentation</vt:lpstr>
      <vt:lpstr>PowerPoint Presentation</vt:lpstr>
      <vt:lpstr>PowerPoint Presentation</vt:lpstr>
      <vt:lpstr>PowerPoint Presentation</vt:lpstr>
      <vt:lpstr>Q2 - Is it the same as Statistics or Analysis?</vt:lpstr>
      <vt:lpstr>PowerPoint Presentation</vt:lpstr>
      <vt:lpstr>PowerPoint Presentation</vt:lpstr>
      <vt:lpstr>Data Science and Its Relationship to Big Data and Data-Driven Decision Making</vt:lpstr>
      <vt:lpstr>Data Scenario</vt:lpstr>
      <vt:lpstr>Data are Everywhere</vt:lpstr>
      <vt:lpstr>PowerPoint Presentation</vt:lpstr>
      <vt:lpstr>PowerPoint Presentation</vt:lpstr>
      <vt:lpstr>PowerPoint Presentation</vt:lpstr>
      <vt:lpstr>PowerPoint Presentation</vt:lpstr>
      <vt:lpstr>PowerPoint Presentation</vt:lpstr>
      <vt:lpstr>WHY Data Science?</vt:lpstr>
      <vt:lpstr>PowerPoint Presentation</vt:lpstr>
      <vt:lpstr>PowerPoint Presentation</vt:lpstr>
      <vt:lpstr>Video</vt:lpstr>
      <vt:lpstr>PowerPoint Presentation</vt:lpstr>
      <vt:lpstr>PowerPoint Presentation</vt:lpstr>
      <vt:lpstr>WHAT is Data Science?</vt:lpstr>
      <vt:lpstr>PowerPoint Presentation</vt:lpstr>
      <vt:lpstr>PowerPoint Presentation</vt:lpstr>
      <vt:lpstr>The Science of Data Science</vt:lpstr>
      <vt:lpstr>Core Aspects of Effective Data Analysis</vt:lpstr>
      <vt:lpstr>Name of Data Analysis by Data Type</vt:lpstr>
      <vt:lpstr>WHO is Involved?</vt:lpstr>
      <vt:lpstr>PowerPoint Presentation</vt:lpstr>
      <vt:lpstr> WHERE is Data Science Used?</vt:lpstr>
      <vt:lpstr>PowerPoint Presentation</vt:lpstr>
      <vt:lpstr>WHEN is Data Science Applied? </vt:lpstr>
      <vt:lpstr>Data Jiu-Jitsu</vt:lpstr>
      <vt:lpstr>PowerPoint Presentation</vt:lpstr>
      <vt:lpstr>HOW Data Science Works?</vt:lpstr>
      <vt:lpstr>Data Science Methodology  </vt:lpstr>
      <vt:lpstr>PowerPoint Presentation</vt:lpstr>
      <vt:lpstr>PowerPoint Presentation</vt:lpstr>
      <vt:lpstr>PowerPoint Presentation</vt:lpstr>
      <vt:lpstr>Foundational Methodology for Data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Target</vt:lpstr>
      <vt:lpstr>Resources</vt:lpstr>
      <vt:lpstr>PowerPoint Presentation</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Salimah</dc:creator>
  <cp:lastModifiedBy>Salimah</cp:lastModifiedBy>
  <cp:revision>260</cp:revision>
  <cp:lastPrinted>2019-09-12T04:57:26Z</cp:lastPrinted>
  <dcterms:created xsi:type="dcterms:W3CDTF">2016-05-25T03:11:49Z</dcterms:created>
  <dcterms:modified xsi:type="dcterms:W3CDTF">2019-09-13T05:04:54Z</dcterms:modified>
</cp:coreProperties>
</file>